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7"/>
  </p:notesMasterIdLst>
  <p:sldIdLst>
    <p:sldId id="358" r:id="rId2"/>
    <p:sldId id="258" r:id="rId3"/>
    <p:sldId id="359" r:id="rId4"/>
    <p:sldId id="360" r:id="rId5"/>
    <p:sldId id="361" r:id="rId6"/>
    <p:sldId id="362" r:id="rId7"/>
    <p:sldId id="363" r:id="rId8"/>
    <p:sldId id="364" r:id="rId9"/>
    <p:sldId id="365" r:id="rId10"/>
    <p:sldId id="257" r:id="rId11"/>
    <p:sldId id="256" r:id="rId12"/>
    <p:sldId id="259" r:id="rId13"/>
    <p:sldId id="261" r:id="rId14"/>
    <p:sldId id="260" r:id="rId15"/>
    <p:sldId id="263" r:id="rId16"/>
    <p:sldId id="262" r:id="rId17"/>
    <p:sldId id="264" r:id="rId18"/>
    <p:sldId id="268" r:id="rId19"/>
    <p:sldId id="265" r:id="rId20"/>
    <p:sldId id="270" r:id="rId21"/>
    <p:sldId id="271" r:id="rId22"/>
    <p:sldId id="272" r:id="rId23"/>
    <p:sldId id="276" r:id="rId24"/>
    <p:sldId id="273" r:id="rId25"/>
    <p:sldId id="274" r:id="rId26"/>
    <p:sldId id="275" r:id="rId27"/>
    <p:sldId id="277" r:id="rId28"/>
    <p:sldId id="269"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22" r:id="rId59"/>
    <p:sldId id="323" r:id="rId60"/>
    <p:sldId id="324" r:id="rId61"/>
    <p:sldId id="281" r:id="rId62"/>
    <p:sldId id="325" r:id="rId63"/>
    <p:sldId id="327" r:id="rId64"/>
    <p:sldId id="266" r:id="rId65"/>
    <p:sldId id="267"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 id="328" r:id="rId96"/>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华文新魏"/>
      </a:defRPr>
    </a:lvl1pPr>
    <a:lvl2pPr marL="457200" algn="l" rtl="0" fontAlgn="base">
      <a:spcBef>
        <a:spcPct val="0"/>
      </a:spcBef>
      <a:spcAft>
        <a:spcPct val="0"/>
      </a:spcAft>
      <a:defRPr kern="1200">
        <a:solidFill>
          <a:schemeClr val="tx1"/>
        </a:solidFill>
        <a:latin typeface="Arial" charset="0"/>
        <a:ea typeface="宋体" charset="-122"/>
        <a:cs typeface="华文新魏"/>
      </a:defRPr>
    </a:lvl2pPr>
    <a:lvl3pPr marL="914400" algn="l" rtl="0" fontAlgn="base">
      <a:spcBef>
        <a:spcPct val="0"/>
      </a:spcBef>
      <a:spcAft>
        <a:spcPct val="0"/>
      </a:spcAft>
      <a:defRPr kern="1200">
        <a:solidFill>
          <a:schemeClr val="tx1"/>
        </a:solidFill>
        <a:latin typeface="Arial" charset="0"/>
        <a:ea typeface="宋体" charset="-122"/>
        <a:cs typeface="华文新魏"/>
      </a:defRPr>
    </a:lvl3pPr>
    <a:lvl4pPr marL="1371600" algn="l" rtl="0" fontAlgn="base">
      <a:spcBef>
        <a:spcPct val="0"/>
      </a:spcBef>
      <a:spcAft>
        <a:spcPct val="0"/>
      </a:spcAft>
      <a:defRPr kern="1200">
        <a:solidFill>
          <a:schemeClr val="tx1"/>
        </a:solidFill>
        <a:latin typeface="Arial" charset="0"/>
        <a:ea typeface="宋体" charset="-122"/>
        <a:cs typeface="华文新魏"/>
      </a:defRPr>
    </a:lvl4pPr>
    <a:lvl5pPr marL="1828800" algn="l" rtl="0" fontAlgn="base">
      <a:spcBef>
        <a:spcPct val="0"/>
      </a:spcBef>
      <a:spcAft>
        <a:spcPct val="0"/>
      </a:spcAft>
      <a:defRPr kern="1200">
        <a:solidFill>
          <a:schemeClr val="tx1"/>
        </a:solidFill>
        <a:latin typeface="Arial" charset="0"/>
        <a:ea typeface="宋体" charset="-122"/>
        <a:cs typeface="华文新魏"/>
      </a:defRPr>
    </a:lvl5pPr>
    <a:lvl6pPr marL="2286000" algn="l" defTabSz="914400" rtl="0" eaLnBrk="1" latinLnBrk="0" hangingPunct="1">
      <a:defRPr kern="1200">
        <a:solidFill>
          <a:schemeClr val="tx1"/>
        </a:solidFill>
        <a:latin typeface="Arial" charset="0"/>
        <a:ea typeface="宋体" charset="-122"/>
        <a:cs typeface="华文新魏"/>
      </a:defRPr>
    </a:lvl6pPr>
    <a:lvl7pPr marL="2743200" algn="l" defTabSz="914400" rtl="0" eaLnBrk="1" latinLnBrk="0" hangingPunct="1">
      <a:defRPr kern="1200">
        <a:solidFill>
          <a:schemeClr val="tx1"/>
        </a:solidFill>
        <a:latin typeface="Arial" charset="0"/>
        <a:ea typeface="宋体" charset="-122"/>
        <a:cs typeface="华文新魏"/>
      </a:defRPr>
    </a:lvl7pPr>
    <a:lvl8pPr marL="3200400" algn="l" defTabSz="914400" rtl="0" eaLnBrk="1" latinLnBrk="0" hangingPunct="1">
      <a:defRPr kern="1200">
        <a:solidFill>
          <a:schemeClr val="tx1"/>
        </a:solidFill>
        <a:latin typeface="Arial" charset="0"/>
        <a:ea typeface="宋体" charset="-122"/>
        <a:cs typeface="华文新魏"/>
      </a:defRPr>
    </a:lvl8pPr>
    <a:lvl9pPr marL="3657600" algn="l" defTabSz="914400" rtl="0" eaLnBrk="1" latinLnBrk="0" hangingPunct="1">
      <a:defRPr kern="1200">
        <a:solidFill>
          <a:schemeClr val="tx1"/>
        </a:solidFill>
        <a:latin typeface="Arial" charset="0"/>
        <a:ea typeface="宋体" charset="-122"/>
        <a:cs typeface="华文新魏"/>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p:restoredTop sz="68519" autoAdjust="0"/>
  </p:normalViewPr>
  <p:slideViewPr>
    <p:cSldViewPr snapToGrid="0" snapToObjects="1">
      <p:cViewPr varScale="1">
        <p:scale>
          <a:sx n="74" d="100"/>
          <a:sy n="74" d="100"/>
        </p:scale>
        <p:origin x="209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kumimoji="1" sz="1200" smtClean="0">
                <a:latin typeface="+mn-lt"/>
                <a:ea typeface="+mn-ea"/>
                <a:cs typeface="+mn-cs"/>
              </a:defRPr>
            </a:lvl1pPr>
          </a:lstStyle>
          <a:p>
            <a:pPr>
              <a:defRPr/>
            </a:pPr>
            <a:fld id="{F5652C8C-206C-41E4-98A1-7F56163ECA55}" type="datetimeFigureOut">
              <a:rPr lang="zh-CN" altLang="en-US"/>
              <a:pPr>
                <a:defRPr/>
              </a:pPr>
              <a:t>2018/6/23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kumimoji="1" sz="1200" smtClean="0">
                <a:latin typeface="+mn-lt"/>
                <a:ea typeface="+mn-ea"/>
                <a:cs typeface="+mn-cs"/>
              </a:defRPr>
            </a:lvl1pPr>
          </a:lstStyle>
          <a:p>
            <a:pPr>
              <a:defRPr/>
            </a:pPr>
            <a:fld id="{B4287ED8-641B-4B61-9AAA-69F9E2C8029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DengXian"/>
      </a:defRPr>
    </a:lvl1pPr>
    <a:lvl2pPr marL="457200" algn="l" rtl="0" fontAlgn="base">
      <a:spcBef>
        <a:spcPct val="30000"/>
      </a:spcBef>
      <a:spcAft>
        <a:spcPct val="0"/>
      </a:spcAft>
      <a:defRPr sz="1200" kern="1200">
        <a:solidFill>
          <a:schemeClr val="tx1"/>
        </a:solidFill>
        <a:latin typeface="+mn-lt"/>
        <a:ea typeface="+mn-ea"/>
        <a:cs typeface="DengXian"/>
      </a:defRPr>
    </a:lvl2pPr>
    <a:lvl3pPr marL="914400" algn="l" rtl="0" fontAlgn="base">
      <a:spcBef>
        <a:spcPct val="30000"/>
      </a:spcBef>
      <a:spcAft>
        <a:spcPct val="0"/>
      </a:spcAft>
      <a:defRPr sz="1200" kern="1200">
        <a:solidFill>
          <a:schemeClr val="tx1"/>
        </a:solidFill>
        <a:latin typeface="+mn-lt"/>
        <a:ea typeface="+mn-ea"/>
        <a:cs typeface="DengXian"/>
      </a:defRPr>
    </a:lvl3pPr>
    <a:lvl4pPr marL="1371600" algn="l" rtl="0" fontAlgn="base">
      <a:spcBef>
        <a:spcPct val="30000"/>
      </a:spcBef>
      <a:spcAft>
        <a:spcPct val="0"/>
      </a:spcAft>
      <a:defRPr sz="1200" kern="1200">
        <a:solidFill>
          <a:schemeClr val="tx1"/>
        </a:solidFill>
        <a:latin typeface="+mn-lt"/>
        <a:ea typeface="+mn-ea"/>
        <a:cs typeface="DengXian"/>
      </a:defRPr>
    </a:lvl4pPr>
    <a:lvl5pPr marL="1828800" algn="l" rtl="0" fontAlgn="base">
      <a:spcBef>
        <a:spcPct val="30000"/>
      </a:spcBef>
      <a:spcAft>
        <a:spcPct val="0"/>
      </a:spcAft>
      <a:defRPr sz="1200" kern="1200">
        <a:solidFill>
          <a:schemeClr val="tx1"/>
        </a:solidFill>
        <a:latin typeface="+mn-lt"/>
        <a:ea typeface="+mn-ea"/>
        <a:cs typeface="DengXian"/>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AB4203-1CD6-4149-9C2F-9C8394E30629}" type="slidenum">
              <a:rPr lang="zh-CN" altLang="en-US">
                <a:cs typeface="DengXian"/>
              </a:rPr>
              <a:pPr fontAlgn="base">
                <a:spcBef>
                  <a:spcPct val="0"/>
                </a:spcBef>
                <a:spcAft>
                  <a:spcPct val="0"/>
                </a:spcAft>
              </a:pPr>
              <a:t>10</a:t>
            </a:fld>
            <a:endParaRPr lang="zh-CN" altLang="en-US">
              <a:cs typeface="DengXian"/>
            </a:endParaRPr>
          </a:p>
        </p:txBody>
      </p:sp>
    </p:spTree>
    <p:extLst>
      <p:ext uri="{BB962C8B-B14F-4D97-AF65-F5344CB8AC3E}">
        <p14:creationId xmlns:p14="http://schemas.microsoft.com/office/powerpoint/2010/main" val="109712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bwMode="auto">
          <a:noFill/>
          <a:ln>
            <a:solidFill>
              <a:srgbClr val="000000"/>
            </a:solidFill>
            <a:miter lim="800000"/>
            <a:headEnd/>
            <a:tailEnd/>
          </a:ln>
        </p:spPr>
      </p:sp>
      <p:sp>
        <p:nvSpPr>
          <p:cNvPr id="389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因为这个例子比较简单，我们可以直接给出一个映射</a:t>
            </a:r>
            <a:r>
              <a:rPr kumimoji="1" lang="zh-CN" altLang="en-US">
                <a:latin typeface="Cambria Math" pitchFamily="18" charset="0"/>
              </a:rPr>
              <a:t>𝜙</a:t>
            </a:r>
            <a:r>
              <a:rPr kumimoji="1" lang="mr-IN" altLang="zh-CN">
                <a:latin typeface="Cambria Math" pitchFamily="18" charset="0"/>
              </a:rPr>
              <a:t>(</a:t>
            </a:r>
            <a:r>
              <a:rPr kumimoji="1" lang="en-US" altLang="zh-CN">
                <a:latin typeface="Cambria Math" pitchFamily="18" charset="0"/>
              </a:rPr>
              <a:t>𝑥</a:t>
            </a:r>
            <a:r>
              <a:rPr kumimoji="1" lang="mr-IN" altLang="zh-CN">
                <a:latin typeface="Cambria Math" pitchFamily="18" charset="0"/>
              </a:rPr>
              <a:t> ⃗</a:t>
            </a:r>
            <a:r>
              <a:rPr kumimoji="1" lang="en-US" altLang="zh-CN">
                <a:latin typeface="Cambria Math" pitchFamily="18" charset="0"/>
              </a:rPr>
              <a:t> )</a:t>
            </a:r>
            <a:endParaRPr kumimoji="1" lang="en-US" altLang="zh-CN"/>
          </a:p>
          <a:p>
            <a:pPr>
              <a:spcBef>
                <a:spcPct val="0"/>
              </a:spcBef>
            </a:pPr>
            <a:r>
              <a:rPr kumimoji="1" lang="zh-CN" altLang="en-US"/>
              <a:t>这个映射将二维空间的点映射到三维空间中，且前两个维度的值不变，只加了</a:t>
            </a:r>
            <a:r>
              <a:rPr kumimoji="1" lang="en-US" altLang="zh-CN"/>
              <a:t>xy</a:t>
            </a:r>
            <a:r>
              <a:rPr kumimoji="1" lang="zh-CN" altLang="en-US"/>
              <a:t>的值作为第三维度的值</a:t>
            </a:r>
          </a:p>
        </p:txBody>
      </p:sp>
      <p:sp>
        <p:nvSpPr>
          <p:cNvPr id="3891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593175-EBAB-4601-9CC1-441D160D49C8}" type="slidenum">
              <a:rPr lang="zh-CN" altLang="en-US">
                <a:cs typeface="DengXian"/>
              </a:rPr>
              <a:pPr fontAlgn="base">
                <a:spcBef>
                  <a:spcPct val="0"/>
                </a:spcBef>
                <a:spcAft>
                  <a:spcPct val="0"/>
                </a:spcAft>
              </a:pPr>
              <a:t>19</a:t>
            </a:fld>
            <a:endParaRPr lang="zh-CN" altLang="en-US">
              <a:cs typeface="DengXi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bwMode="auto">
          <a:noFill/>
          <a:ln>
            <a:solidFill>
              <a:srgbClr val="000000"/>
            </a:solidFill>
            <a:miter lim="800000"/>
            <a:headEnd/>
            <a:tailEnd/>
          </a:ln>
        </p:spPr>
      </p:sp>
      <p:sp>
        <p:nvSpPr>
          <p:cNvPr id="409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当我们有了映射</a:t>
            </a:r>
            <a:r>
              <a:rPr kumimoji="1" lang="zh-CN" altLang="en-US">
                <a:latin typeface="Cambria Math" pitchFamily="18" charset="0"/>
              </a:rPr>
              <a:t>𝜙</a:t>
            </a:r>
            <a:r>
              <a:rPr kumimoji="1" lang="mr-IN" altLang="zh-CN">
                <a:latin typeface="Cambria Math" pitchFamily="18" charset="0"/>
              </a:rPr>
              <a:t>(</a:t>
            </a:r>
            <a:r>
              <a:rPr kumimoji="1" lang="en-US" altLang="zh-CN">
                <a:latin typeface="Cambria Math" pitchFamily="18" charset="0"/>
              </a:rPr>
              <a:t>𝑥</a:t>
            </a:r>
            <a:r>
              <a:rPr kumimoji="1" lang="mr-IN" altLang="zh-CN">
                <a:latin typeface="Cambria Math" pitchFamily="18" charset="0"/>
              </a:rPr>
              <a:t> ⃗</a:t>
            </a:r>
            <a:r>
              <a:rPr kumimoji="1" lang="en-US" altLang="zh-CN">
                <a:latin typeface="Cambria Math" pitchFamily="18" charset="0"/>
              </a:rPr>
              <a:t> )</a:t>
            </a:r>
            <a:r>
              <a:rPr kumimoji="1" lang="zh-CN" altLang="en-US"/>
              <a:t>后，在特征空间中划分超平面对应的模型可以这样表示</a:t>
            </a:r>
            <a:endParaRPr kumimoji="1" lang="en-US" altLang="zh-CN"/>
          </a:p>
          <a:p>
            <a:pPr>
              <a:spcBef>
                <a:spcPct val="0"/>
              </a:spcBef>
            </a:pPr>
            <a:r>
              <a:rPr kumimoji="1" lang="zh-CN" altLang="en-US"/>
              <a:t>根本之前。。。讲的线性</a:t>
            </a:r>
            <a:r>
              <a:rPr kumimoji="1" lang="en-US" altLang="zh-CN"/>
              <a:t>SVM</a:t>
            </a:r>
            <a:r>
              <a:rPr kumimoji="1" lang="zh-CN" altLang="en-US"/>
              <a:t>的理论，我们可以将原始问题和对偶问题如下表示</a:t>
            </a:r>
            <a:endParaRPr kumimoji="1" lang="en-US" altLang="zh-CN"/>
          </a:p>
          <a:p>
            <a:pPr>
              <a:spcBef>
                <a:spcPct val="0"/>
              </a:spcBef>
            </a:pPr>
            <a:r>
              <a:rPr kumimoji="1" lang="zh-CN" altLang="en-US"/>
              <a:t>求解对偶问题的时候，我们需要去计算样本在特征空间中的内积，也就是这一部分</a:t>
            </a:r>
            <a:endParaRPr kumimoji="1" lang="en-US" altLang="zh-CN"/>
          </a:p>
          <a:p>
            <a:pPr>
              <a:spcBef>
                <a:spcPct val="0"/>
              </a:spcBef>
            </a:pPr>
            <a:r>
              <a:rPr kumimoji="1" lang="zh-CN" altLang="en-US"/>
              <a:t>由于特征空间维度可能很高，甚至可能是无穷维，因此直接计算内积是很困难的。</a:t>
            </a:r>
            <a:endParaRPr kumimoji="1" lang="en-US" altLang="zh-CN"/>
          </a:p>
          <a:p>
            <a:pPr>
              <a:spcBef>
                <a:spcPct val="0"/>
              </a:spcBef>
            </a:pPr>
            <a:r>
              <a:rPr kumimoji="1" lang="zh-CN" altLang="en-US"/>
              <a:t>为了避开这个障碍，我们设想有这样一个核函数，使得两个样本在特征空间的内积等于他们在原始空间通过核函数计算的结果</a:t>
            </a:r>
            <a:endParaRPr kumimoji="1" lang="en-US" altLang="zh-CN"/>
          </a:p>
          <a:p>
            <a:pPr>
              <a:spcBef>
                <a:spcPct val="0"/>
              </a:spcBef>
            </a:pPr>
            <a:r>
              <a:rPr kumimoji="1" lang="zh-CN" altLang="en-US"/>
              <a:t>也就是满足这个式子，那么我们就不必直接去计算高维甚至无穷维特征空间中的内积，而使用核函数来替代</a:t>
            </a:r>
            <a:endParaRPr kumimoji="1" lang="en-US" altLang="zh-CN"/>
          </a:p>
          <a:p>
            <a:pPr>
              <a:spcBef>
                <a:spcPct val="0"/>
              </a:spcBef>
            </a:pPr>
            <a:endParaRPr kumimoji="1" lang="en-US" altLang="zh-CN"/>
          </a:p>
          <a:p>
            <a:pPr>
              <a:spcBef>
                <a:spcPct val="0"/>
              </a:spcBef>
            </a:pPr>
            <a:endParaRPr kumimoji="1" lang="en-US" altLang="zh-CN"/>
          </a:p>
          <a:p>
            <a:pPr>
              <a:spcBef>
                <a:spcPct val="0"/>
              </a:spcBef>
            </a:pPr>
            <a:endParaRPr kumimoji="1" lang="en-US" altLang="zh-CN"/>
          </a:p>
          <a:p>
            <a:pPr>
              <a:spcBef>
                <a:spcPct val="0"/>
              </a:spcBef>
            </a:pPr>
            <a:endParaRPr kumimoji="1" lang="en-US" altLang="zh-CN"/>
          </a:p>
          <a:p>
            <a:pPr>
              <a:spcBef>
                <a:spcPct val="0"/>
              </a:spcBef>
            </a:pPr>
            <a:endParaRPr kumimoji="1" lang="zh-CN" altLang="en-US"/>
          </a:p>
        </p:txBody>
      </p:sp>
      <p:sp>
        <p:nvSpPr>
          <p:cNvPr id="4096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C7D408-FACB-4E3F-BEB7-BE34E45B6D69}" type="slidenum">
              <a:rPr lang="zh-CN" altLang="en-US">
                <a:cs typeface="DengXian"/>
              </a:rPr>
              <a:pPr fontAlgn="base">
                <a:spcBef>
                  <a:spcPct val="0"/>
                </a:spcBef>
                <a:spcAft>
                  <a:spcPct val="0"/>
                </a:spcAft>
              </a:pPr>
              <a:t>20</a:t>
            </a:fld>
            <a:endParaRPr lang="zh-CN" altLang="en-US">
              <a:cs typeface="DengXi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bwMode="auto">
          <a:noFill/>
          <a:ln>
            <a:solidFill>
              <a:srgbClr val="000000"/>
            </a:solidFill>
            <a:miter lim="800000"/>
            <a:headEnd/>
            <a:tailEnd/>
          </a:ln>
        </p:spPr>
      </p:sp>
      <p:sp>
        <p:nvSpPr>
          <p:cNvPr id="430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用核函数替代内积之后，我们可以将对偶问题重写为这样</a:t>
            </a:r>
            <a:endParaRPr kumimoji="1" lang="en-US" altLang="zh-CN"/>
          </a:p>
          <a:p>
            <a:pPr>
              <a:spcBef>
                <a:spcPct val="0"/>
              </a:spcBef>
            </a:pPr>
            <a:r>
              <a:rPr kumimoji="1" lang="zh-CN" altLang="en-US"/>
              <a:t>这个带有核函数的对偶问题的优化后面有同学会讲，这里直接给出解得的最优超平面</a:t>
            </a:r>
            <a:endParaRPr kumimoji="1" lang="en-US" altLang="zh-CN"/>
          </a:p>
          <a:p>
            <a:pPr>
              <a:spcBef>
                <a:spcPct val="0"/>
              </a:spcBef>
            </a:pPr>
            <a:endParaRPr kumimoji="1" lang="zh-CN" altLang="en-US"/>
          </a:p>
        </p:txBody>
      </p:sp>
      <p:sp>
        <p:nvSpPr>
          <p:cNvPr id="4301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0036052-FED2-40E9-B899-324530218F5B}" type="slidenum">
              <a:rPr lang="zh-CN" altLang="en-US">
                <a:cs typeface="DengXian"/>
              </a:rPr>
              <a:pPr fontAlgn="base">
                <a:spcBef>
                  <a:spcPct val="0"/>
                </a:spcBef>
                <a:spcAft>
                  <a:spcPct val="0"/>
                </a:spcAft>
              </a:pPr>
              <a:t>21</a:t>
            </a:fld>
            <a:endParaRPr lang="zh-CN" altLang="en-US">
              <a:cs typeface="DengXi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headEnd/>
            <a:tailEnd/>
          </a:ln>
        </p:spPr>
      </p:sp>
      <p:sp>
        <p:nvSpPr>
          <p:cNvPr id="4505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所以在非线性</a:t>
            </a:r>
            <a:r>
              <a:rPr kumimoji="1" lang="en-US" altLang="zh-CN"/>
              <a:t>SVM</a:t>
            </a:r>
            <a:r>
              <a:rPr kumimoji="1" lang="zh-CN" altLang="en-US"/>
              <a:t>中，基本的思路就是设计或找寻一个合适的核函数</a:t>
            </a:r>
            <a:endParaRPr kumimoji="1" lang="en-US" altLang="zh-CN"/>
          </a:p>
          <a:p>
            <a:pPr>
              <a:spcBef>
                <a:spcPct val="0"/>
              </a:spcBef>
            </a:pPr>
            <a:r>
              <a:rPr kumimoji="1" lang="zh-CN" altLang="en-US"/>
              <a:t>合适的核函数可以绕过特征映射、以及计算高维内积的困难，</a:t>
            </a:r>
            <a:endParaRPr kumimoji="1" lang="en-US" altLang="zh-CN"/>
          </a:p>
          <a:p>
            <a:pPr>
              <a:spcBef>
                <a:spcPct val="0"/>
              </a:spcBef>
            </a:pPr>
            <a:r>
              <a:rPr kumimoji="1" lang="zh-CN" altLang="en-US"/>
              <a:t>而且</a:t>
            </a:r>
            <a:r>
              <a:rPr lang="zh-CN" altLang="en-US"/>
              <a:t>有了核函数，我们可以完全不用改变在线性 </a:t>
            </a:r>
            <a:r>
              <a:rPr lang="en-US" altLang="zh-CN"/>
              <a:t>SVM </a:t>
            </a:r>
            <a:r>
              <a:rPr lang="zh-CN" altLang="en-US"/>
              <a:t>中已经建立起来的学习机制，就将其引入到非线性的环境中</a:t>
            </a:r>
            <a:endParaRPr kumimoji="1" lang="en-US" altLang="zh-CN"/>
          </a:p>
          <a:p>
            <a:pPr>
              <a:spcBef>
                <a:spcPct val="0"/>
              </a:spcBef>
            </a:pPr>
            <a:r>
              <a:rPr kumimoji="1" lang="zh-CN" altLang="en-US"/>
              <a:t>那什么样的函数能作为核函数呢？</a:t>
            </a:r>
            <a:endParaRPr kumimoji="1" lang="en-US" altLang="zh-CN"/>
          </a:p>
          <a:p>
            <a:pPr>
              <a:spcBef>
                <a:spcPct val="0"/>
              </a:spcBef>
            </a:pPr>
            <a:r>
              <a:rPr kumimoji="1" lang="zh-CN" altLang="en-US"/>
              <a:t>实际上核函数是由</a:t>
            </a:r>
            <a:r>
              <a:rPr kumimoji="1" lang="en-US" altLang="zh-CN"/>
              <a:t>Mercer</a:t>
            </a:r>
            <a:r>
              <a:rPr kumimoji="1" lang="zh-CN" altLang="en-US"/>
              <a:t>定理来定义的</a:t>
            </a:r>
            <a:endParaRPr kumimoji="1" lang="en-US" altLang="zh-CN"/>
          </a:p>
          <a:p>
            <a:pPr>
              <a:spcBef>
                <a:spcPct val="0"/>
              </a:spcBef>
            </a:pPr>
            <a:r>
              <a:rPr kumimoji="1" lang="en-US" altLang="zh-CN"/>
              <a:t>Mercer</a:t>
            </a:r>
            <a:r>
              <a:rPr kumimoji="1" lang="zh-CN" altLang="en-US"/>
              <a:t>定理指出，。。。。。。。。。。</a:t>
            </a:r>
            <a:endParaRPr kumimoji="1" lang="en-US" altLang="zh-CN"/>
          </a:p>
          <a:p>
            <a:pPr>
              <a:spcBef>
                <a:spcPct val="0"/>
              </a:spcBef>
            </a:pPr>
            <a:r>
              <a:rPr lang="zh-CN" altLang="en-US"/>
              <a:t>事实上，对于一个半正定核矩阵，总能找到与之对应的一个特征映射，也就是说，任何一个核函数都隐式地定义了一个</a:t>
            </a:r>
            <a:r>
              <a:rPr lang="en-US" altLang="zh-CN"/>
              <a:t>RKHS</a:t>
            </a:r>
            <a:r>
              <a:rPr lang="zh-CN" altLang="en-US"/>
              <a:t>特征空间（再生核希尔伯特空间）</a:t>
            </a:r>
            <a:endParaRPr lang="en-US" altLang="zh-CN"/>
          </a:p>
        </p:txBody>
      </p:sp>
      <p:sp>
        <p:nvSpPr>
          <p:cNvPr id="4505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D8C8F39-D2F9-4ED6-B7F6-8E5C48134673}" type="slidenum">
              <a:rPr lang="zh-CN" altLang="en-US">
                <a:cs typeface="DengXian"/>
              </a:rPr>
              <a:pPr fontAlgn="base">
                <a:spcBef>
                  <a:spcPct val="0"/>
                </a:spcBef>
                <a:spcAft>
                  <a:spcPct val="0"/>
                </a:spcAft>
              </a:pPr>
              <a:t>22</a:t>
            </a:fld>
            <a:endParaRPr lang="zh-CN" altLang="en-US">
              <a:cs typeface="DengXi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headEnd/>
            <a:tailEnd/>
          </a:ln>
        </p:spPr>
      </p:sp>
      <p:sp>
        <p:nvSpPr>
          <p:cNvPr id="471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举个简单例子</a:t>
            </a:r>
            <a:endParaRPr lang="en-US" altLang="zh-CN"/>
          </a:p>
          <a:p>
            <a:pPr>
              <a:spcBef>
                <a:spcPct val="0"/>
              </a:spcBef>
            </a:pPr>
            <a:r>
              <a:rPr lang="zh-CN" altLang="en-US"/>
              <a:t>我们有这样一个核函数</a:t>
            </a:r>
            <a:r>
              <a:rPr kumimoji="1" lang="mr-IN" altLang="zh-CN">
                <a:latin typeface="Cambria Math" pitchFamily="18" charset="0"/>
              </a:rPr>
              <a:t>𝜅(</a:t>
            </a:r>
            <a:r>
              <a:rPr kumimoji="1" lang="en-US" altLang="zh-CN">
                <a:latin typeface="Cambria Math" pitchFamily="18" charset="0"/>
              </a:rPr>
              <a:t>𝑥_𝑖,𝑥_𝑗 )=</a:t>
            </a:r>
            <a:r>
              <a:rPr kumimoji="1" lang="mr-IN" altLang="zh-CN">
                <a:latin typeface="Cambria Math" pitchFamily="18" charset="0"/>
              </a:rPr>
              <a:t>(</a:t>
            </a:r>
            <a:r>
              <a:rPr kumimoji="1" lang="en-US" altLang="zh-CN">
                <a:latin typeface="Cambria Math" pitchFamily="18" charset="0"/>
              </a:rPr>
              <a:t>𝑥_𝑖∙𝑥_𝑗 )</a:t>
            </a:r>
            <a:r>
              <a:rPr kumimoji="1" lang="mr-IN" altLang="zh-CN">
                <a:latin typeface="Cambria Math" pitchFamily="18" charset="0"/>
              </a:rPr>
              <a:t>^</a:t>
            </a:r>
            <a:r>
              <a:rPr kumimoji="1" lang="en-US" altLang="zh-CN">
                <a:latin typeface="Cambria Math" pitchFamily="18" charset="0"/>
              </a:rPr>
              <a:t>2</a:t>
            </a:r>
            <a:endParaRPr lang="en-US" altLang="zh-CN"/>
          </a:p>
          <a:p>
            <a:pPr>
              <a:spcBef>
                <a:spcPct val="0"/>
              </a:spcBef>
            </a:pPr>
            <a:r>
              <a:rPr lang="zh-CN" altLang="en-US"/>
              <a:t>我们可以很容易找到一个特征空间和一个从原始样本空间到特征空间的映射</a:t>
            </a:r>
            <a:endParaRPr lang="en-US" altLang="zh-CN"/>
          </a:p>
          <a:p>
            <a:pPr>
              <a:spcBef>
                <a:spcPct val="0"/>
              </a:spcBef>
            </a:pPr>
            <a:r>
              <a:rPr lang="zh-CN" altLang="en-US"/>
              <a:t>比如我们选择特征空间为三维空间，令特征映射为这样，就可以满足两个样本在核函数上的结果和它们在特征空间中的内积相等</a:t>
            </a:r>
            <a:endParaRPr lang="en-US" altLang="zh-CN"/>
          </a:p>
          <a:p>
            <a:pPr>
              <a:spcBef>
                <a:spcPct val="0"/>
              </a:spcBef>
            </a:pPr>
            <a:r>
              <a:rPr lang="zh-CN" altLang="en-US"/>
              <a:t>如果，样本经过</a:t>
            </a:r>
            <a:r>
              <a:rPr kumimoji="1" lang="zh-CN" altLang="en-US">
                <a:latin typeface="Cambria Math" pitchFamily="18" charset="0"/>
              </a:rPr>
              <a:t>𝜙</a:t>
            </a:r>
            <a:r>
              <a:rPr kumimoji="1" lang="mr-IN" altLang="zh-CN">
                <a:latin typeface="Cambria Math" pitchFamily="18" charset="0"/>
              </a:rPr>
              <a:t>(</a:t>
            </a:r>
            <a:r>
              <a:rPr kumimoji="1" lang="en-US" altLang="zh-CN">
                <a:latin typeface="Cambria Math" pitchFamily="18" charset="0"/>
              </a:rPr>
              <a:t>𝑥</a:t>
            </a:r>
            <a:r>
              <a:rPr kumimoji="1" lang="mr-IN" altLang="zh-CN">
                <a:latin typeface="Cambria Math" pitchFamily="18" charset="0"/>
              </a:rPr>
              <a:t> ⃗</a:t>
            </a:r>
            <a:r>
              <a:rPr kumimoji="1" lang="en-US" altLang="zh-CN">
                <a:latin typeface="Cambria Math" pitchFamily="18" charset="0"/>
              </a:rPr>
              <a:t> )</a:t>
            </a:r>
            <a:r>
              <a:rPr lang="zh-CN" altLang="en-US"/>
              <a:t>映射后所处的空间可以画成这个样子</a:t>
            </a:r>
            <a:endParaRPr lang="en-US" altLang="zh-CN"/>
          </a:p>
          <a:p>
            <a:pPr>
              <a:spcBef>
                <a:spcPct val="0"/>
              </a:spcBef>
            </a:pPr>
            <a:r>
              <a:rPr lang="zh-CN" altLang="en-US"/>
              <a:t>那么我们只能找到一个特征空间和一个特征映射吗？</a:t>
            </a:r>
            <a:endParaRPr lang="en-US" altLang="zh-CN"/>
          </a:p>
          <a:p>
            <a:pPr>
              <a:spcBef>
                <a:spcPct val="0"/>
              </a:spcBef>
            </a:pPr>
            <a:r>
              <a:rPr lang="zh-CN" altLang="en-US"/>
              <a:t>不是的，我们可以</a:t>
            </a:r>
            <a:endParaRPr lang="en-US" altLang="zh-CN"/>
          </a:p>
          <a:p>
            <a:pPr>
              <a:spcBef>
                <a:spcPct val="0"/>
              </a:spcBef>
            </a:pPr>
            <a:r>
              <a:rPr lang="zh-CN" altLang="en-US"/>
              <a:t>所以，对于给定的核函数，其对应的特征映射和再生希尔伯特空间都不是唯一的</a:t>
            </a:r>
            <a:endParaRPr kumimoji="1" lang="zh-CN" altLang="en-US"/>
          </a:p>
        </p:txBody>
      </p:sp>
      <p:sp>
        <p:nvSpPr>
          <p:cNvPr id="4710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87EDA3-8CA6-4FBE-A265-6EEEDB5D7299}" type="slidenum">
              <a:rPr lang="zh-CN" altLang="en-US">
                <a:cs typeface="DengXian"/>
              </a:rPr>
              <a:pPr fontAlgn="base">
                <a:spcBef>
                  <a:spcPct val="0"/>
                </a:spcBef>
                <a:spcAft>
                  <a:spcPct val="0"/>
                </a:spcAft>
              </a:pPr>
              <a:t>23</a:t>
            </a:fld>
            <a:endParaRPr lang="zh-CN" altLang="en-US">
              <a:cs typeface="DengXi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bwMode="auto">
          <a:noFill/>
          <a:ln>
            <a:solidFill>
              <a:srgbClr val="000000"/>
            </a:solidFill>
            <a:miter lim="800000"/>
            <a:headEnd/>
            <a:tailEnd/>
          </a:ln>
        </p:spPr>
      </p:sp>
      <p:sp>
        <p:nvSpPr>
          <p:cNvPr id="491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这里，我们列出一些常见的核函数，分别是。。。。。</a:t>
            </a:r>
            <a:endParaRPr kumimoji="1" lang="en-US" altLang="zh-CN"/>
          </a:p>
          <a:p>
            <a:pPr>
              <a:spcBef>
                <a:spcPct val="0"/>
              </a:spcBef>
            </a:pPr>
            <a:r>
              <a:rPr kumimoji="1" lang="zh-CN" altLang="en-US"/>
              <a:t>在这几个核函数之中，比较常用的是多项式核和高斯核，高斯核也叫</a:t>
            </a:r>
            <a:r>
              <a:rPr kumimoji="1" lang="en-US" altLang="zh-CN"/>
              <a:t>RBF</a:t>
            </a:r>
            <a:r>
              <a:rPr kumimoji="1" lang="zh-CN" altLang="en-US"/>
              <a:t>径向基核</a:t>
            </a:r>
            <a:endParaRPr kumimoji="1" lang="en-US" altLang="zh-CN"/>
          </a:p>
          <a:p>
            <a:pPr>
              <a:spcBef>
                <a:spcPct val="0"/>
              </a:spcBef>
            </a:pPr>
            <a:r>
              <a:rPr kumimoji="1" lang="zh-CN" altLang="en-US"/>
              <a:t>此外，核函数还可以通过函数组合得到。。。。。。。。。。。。。</a:t>
            </a:r>
            <a:endParaRPr kumimoji="1" lang="en-US" altLang="zh-CN"/>
          </a:p>
          <a:p>
            <a:pPr>
              <a:spcBef>
                <a:spcPct val="0"/>
              </a:spcBef>
            </a:pPr>
            <a:r>
              <a:rPr lang="zh-CN" altLang="en-US"/>
              <a:t>我们希望样本在特征空间中线性可分，因此特征空间的好坏对</a:t>
            </a:r>
            <a:r>
              <a:rPr lang="en-US" altLang="zh-CN"/>
              <a:t>SVM</a:t>
            </a:r>
            <a:r>
              <a:rPr lang="zh-CN" altLang="en-US"/>
              <a:t>的性能至关重要</a:t>
            </a:r>
            <a:endParaRPr lang="en-US" altLang="zh-CN"/>
          </a:p>
          <a:p>
            <a:pPr>
              <a:spcBef>
                <a:spcPct val="0"/>
              </a:spcBef>
            </a:pPr>
            <a:r>
              <a:rPr lang="zh-CN" altLang="en-US"/>
              <a:t>但是通常我们并不知道哪一个核函数对应的希尔伯特空间是合适的，所以“核函数的选择”是非线性</a:t>
            </a:r>
            <a:r>
              <a:rPr lang="en-US" altLang="zh-CN"/>
              <a:t>SVM</a:t>
            </a:r>
            <a:r>
              <a:rPr lang="zh-CN" altLang="en-US"/>
              <a:t>性格好坏的关键。</a:t>
            </a:r>
            <a:endParaRPr kumimoji="1" lang="en-US" altLang="zh-CN"/>
          </a:p>
          <a:p>
            <a:pPr>
              <a:spcBef>
                <a:spcPct val="0"/>
              </a:spcBef>
            </a:pPr>
            <a:r>
              <a:rPr kumimoji="1" lang="zh-CN" altLang="en-US"/>
              <a:t>已有的经验说明，文本数据常用线性核，情况不明时可先尝试高斯核</a:t>
            </a:r>
            <a:endParaRPr kumimoji="1" lang="en-US" altLang="zh-CN"/>
          </a:p>
        </p:txBody>
      </p:sp>
      <p:sp>
        <p:nvSpPr>
          <p:cNvPr id="4915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128201-1057-44EC-884A-782F6403F214}" type="slidenum">
              <a:rPr lang="zh-CN" altLang="en-US">
                <a:cs typeface="DengXian"/>
              </a:rPr>
              <a:pPr fontAlgn="base">
                <a:spcBef>
                  <a:spcPct val="0"/>
                </a:spcBef>
                <a:spcAft>
                  <a:spcPct val="0"/>
                </a:spcAft>
              </a:pPr>
              <a:t>24</a:t>
            </a:fld>
            <a:endParaRPr lang="zh-CN" altLang="en-US">
              <a:cs typeface="DengXi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headEnd/>
            <a:tailEnd/>
          </a:ln>
        </p:spPr>
      </p:sp>
      <p:sp>
        <p:nvSpPr>
          <p:cNvPr id="512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接下来，我们来说说多项式核函数。</a:t>
            </a:r>
            <a:endParaRPr lang="en-US" altLang="zh-CN"/>
          </a:p>
          <a:p>
            <a:pPr>
              <a:spcBef>
                <a:spcPct val="0"/>
              </a:spcBef>
            </a:pPr>
            <a:r>
              <a:rPr lang="zh-CN" altLang="en-US"/>
              <a:t>多项式核函数可以分为齐次多项式核函数跟非齐次多项式核函数，它们的形式分别为。。。。。。，其中</a:t>
            </a:r>
            <a:r>
              <a:rPr lang="en-US" altLang="zh-CN">
                <a:latin typeface="Cambria Math" pitchFamily="18" charset="0"/>
              </a:rPr>
              <a:t>d≥1</a:t>
            </a:r>
            <a:r>
              <a:rPr lang="zh-CN" altLang="en-US"/>
              <a:t>为多项式的次数</a:t>
            </a:r>
          </a:p>
          <a:p>
            <a:pPr>
              <a:spcBef>
                <a:spcPct val="0"/>
              </a:spcBef>
            </a:pPr>
            <a:r>
              <a:rPr lang="zh-CN" altLang="en-US"/>
              <a:t>这里，我们主要要讲齐次的多项式核。</a:t>
            </a:r>
            <a:endParaRPr lang="en-US" altLang="zh-CN"/>
          </a:p>
          <a:p>
            <a:pPr>
              <a:spcBef>
                <a:spcPct val="0"/>
              </a:spcBef>
            </a:pPr>
            <a:r>
              <a:rPr lang="zh-CN" altLang="en-US"/>
              <a:t>对于二次的齐次多项式核，我们已经在之前的例子中精确地构建了其对应的映射。</a:t>
            </a:r>
            <a:endParaRPr lang="en-US" altLang="zh-CN"/>
          </a:p>
          <a:p>
            <a:pPr>
              <a:spcBef>
                <a:spcPct val="0"/>
              </a:spcBef>
            </a:pPr>
            <a:r>
              <a:rPr lang="zh-CN" altLang="en-US"/>
              <a:t>而对于任意的齐次多项式</a:t>
            </a:r>
            <a:r>
              <a:rPr lang="en-US" altLang="zh-CN"/>
              <a:t>kernel</a:t>
            </a:r>
            <a:r>
              <a:rPr lang="zh-CN" altLang="en-US"/>
              <a:t>，在</a:t>
            </a:r>
            <a:r>
              <a:rPr lang="en-US" altLang="zh-CN"/>
              <a:t>《A Tutorial on Support Vector Machines for Pattern Recognition </a:t>
            </a:r>
          </a:p>
          <a:p>
            <a:pPr>
              <a:spcBef>
                <a:spcPct val="0"/>
              </a:spcBef>
            </a:pPr>
            <a:r>
              <a:rPr lang="en-US" altLang="zh-CN"/>
              <a:t>》</a:t>
            </a:r>
            <a:r>
              <a:rPr lang="zh-CN" altLang="en-US"/>
              <a:t>这篇论文中有定理表明，其相应的希尔伯特空间是一个维度为</a:t>
            </a:r>
            <a:r>
              <a:rPr lang="mr-IN" altLang="zh-CN">
                <a:latin typeface="Cambria Math" pitchFamily="18" charset="0"/>
                <a:cs typeface="Mangal" pitchFamily="18" charset="0"/>
              </a:rPr>
              <a:t>(■8(</a:t>
            </a:r>
            <a:r>
              <a:rPr lang="en-US" altLang="zh-CN">
                <a:latin typeface="Cambria Math" pitchFamily="18" charset="0"/>
              </a:rPr>
              <a:t>𝑑+𝑑_𝑙−1@𝑑))</a:t>
            </a:r>
            <a:r>
              <a:rPr lang="zh-CN" altLang="en-US"/>
              <a:t>的欧式空间</a:t>
            </a:r>
            <a:endParaRPr lang="en-US" altLang="zh-CN"/>
          </a:p>
          <a:p>
            <a:pPr>
              <a:spcBef>
                <a:spcPct val="0"/>
              </a:spcBef>
            </a:pPr>
            <a:r>
              <a:rPr lang="zh-CN" altLang="en-US"/>
              <a:t>我们都知道一个</a:t>
            </a:r>
            <a:r>
              <a:rPr lang="en-US" altLang="zh-CN"/>
              <a:t>n</a:t>
            </a:r>
            <a:r>
              <a:rPr lang="zh-CN" altLang="en-US"/>
              <a:t>维的超平面的</a:t>
            </a:r>
            <a:r>
              <a:rPr lang="en-US" altLang="zh-CN"/>
              <a:t>VC</a:t>
            </a:r>
            <a:r>
              <a:rPr lang="zh-CN" altLang="en-US"/>
              <a:t>维是</a:t>
            </a:r>
            <a:r>
              <a:rPr lang="en-US" altLang="zh-CN"/>
              <a:t>n+1</a:t>
            </a:r>
            <a:r>
              <a:rPr lang="zh-CN" altLang="en-US"/>
              <a:t>，而齐次多项式</a:t>
            </a:r>
            <a:r>
              <a:rPr lang="en-US" altLang="zh-CN"/>
              <a:t>kernel</a:t>
            </a:r>
            <a:r>
              <a:rPr lang="zh-CN" altLang="en-US"/>
              <a:t>对应的希尔伯特空间是一个维度为</a:t>
            </a:r>
            <a:r>
              <a:rPr lang="mr-IN" altLang="zh-CN">
                <a:latin typeface="Cambria Math" pitchFamily="18" charset="0"/>
                <a:cs typeface="Mangal" pitchFamily="18" charset="0"/>
              </a:rPr>
              <a:t>(■8(</a:t>
            </a:r>
            <a:r>
              <a:rPr lang="en-US" altLang="zh-CN">
                <a:latin typeface="Cambria Math" pitchFamily="18" charset="0"/>
              </a:rPr>
              <a:t>𝑑+𝑑_𝑙−1@𝑑))</a:t>
            </a:r>
            <a:r>
              <a:rPr lang="zh-CN" altLang="en-US"/>
              <a:t>的欧式空间</a:t>
            </a:r>
            <a:endParaRPr lang="en-US" altLang="zh-CN"/>
          </a:p>
          <a:p>
            <a:pPr>
              <a:spcBef>
                <a:spcPct val="0"/>
              </a:spcBef>
            </a:pPr>
            <a:r>
              <a:rPr lang="zh-CN" altLang="en-US"/>
              <a:t>所以我们可以说，齐次多项式核函数的</a:t>
            </a:r>
            <a:r>
              <a:rPr lang="en-US" altLang="zh-CN"/>
              <a:t>VC</a:t>
            </a:r>
            <a:r>
              <a:rPr lang="zh-CN" altLang="en-US"/>
              <a:t>维是</a:t>
            </a:r>
            <a:r>
              <a:rPr lang="mr-IN" altLang="zh-CN">
                <a:latin typeface="Cambria Math" pitchFamily="18" charset="0"/>
                <a:cs typeface="Mangal" pitchFamily="18" charset="0"/>
              </a:rPr>
              <a:t>(■8(</a:t>
            </a:r>
            <a:r>
              <a:rPr lang="en-US" altLang="zh-CN">
                <a:latin typeface="Cambria Math" pitchFamily="18" charset="0"/>
              </a:rPr>
              <a:t>𝑑+𝑑_𝑙−1@𝑑))+1</a:t>
            </a:r>
            <a:endParaRPr lang="zh-CN" altLang="en-US"/>
          </a:p>
          <a:p>
            <a:pPr>
              <a:spcBef>
                <a:spcPct val="0"/>
              </a:spcBef>
            </a:pPr>
            <a:endParaRPr kumimoji="1" lang="zh-CN" altLang="en-US"/>
          </a:p>
        </p:txBody>
      </p:sp>
      <p:sp>
        <p:nvSpPr>
          <p:cNvPr id="5120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3FC4C88-C028-4768-A988-1C9F29946EBD}" type="slidenum">
              <a:rPr lang="zh-CN" altLang="en-US">
                <a:cs typeface="DengXian"/>
              </a:rPr>
              <a:pPr fontAlgn="base">
                <a:spcBef>
                  <a:spcPct val="0"/>
                </a:spcBef>
                <a:spcAft>
                  <a:spcPct val="0"/>
                </a:spcAft>
              </a:pPr>
              <a:t>25</a:t>
            </a:fld>
            <a:endParaRPr lang="zh-CN" altLang="en-US">
              <a:cs typeface="DengXi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headEnd/>
            <a:tailEnd/>
          </a:ln>
        </p:spPr>
      </p:sp>
      <p:sp>
        <p:nvSpPr>
          <p:cNvPr id="532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高斯核函数，也就是径向基核函数形式是这样的，高斯核函数</a:t>
            </a:r>
            <a:r>
              <a:rPr lang="zh-CN" altLang="en-US"/>
              <a:t>会将原始空间映射为无穷维空间</a:t>
            </a:r>
            <a:endParaRPr kumimoji="1" lang="en-US" altLang="zh-CN"/>
          </a:p>
          <a:p>
            <a:pPr>
              <a:spcBef>
                <a:spcPct val="0"/>
              </a:spcBef>
            </a:pPr>
            <a:r>
              <a:rPr kumimoji="1" lang="zh-CN" altLang="en-US"/>
              <a:t>它有一个参数</a:t>
            </a:r>
            <a:r>
              <a:rPr kumimoji="1" lang="zh-CN" altLang="en-US">
                <a:latin typeface="Cambria Math" pitchFamily="18" charset="0"/>
              </a:rPr>
              <a:t>𝜎</a:t>
            </a:r>
            <a:r>
              <a:rPr kumimoji="1" lang="zh-CN" altLang="en-US"/>
              <a:t>，代表高斯核的带宽，</a:t>
            </a:r>
            <a:r>
              <a:rPr lang="zh-CN" altLang="en-US"/>
              <a:t>控制核函数的径向作用范围，而且这个参数会影响</a:t>
            </a:r>
            <a:r>
              <a:rPr lang="en-US" altLang="zh-CN"/>
              <a:t>VC</a:t>
            </a:r>
            <a:r>
              <a:rPr lang="zh-CN" altLang="en-US"/>
              <a:t>维</a:t>
            </a:r>
            <a:endParaRPr lang="en-US" altLang="zh-CN"/>
          </a:p>
          <a:p>
            <a:pPr>
              <a:spcBef>
                <a:spcPct val="0"/>
              </a:spcBef>
            </a:pPr>
            <a:r>
              <a:rPr kumimoji="1" lang="zh-CN" altLang="en-US"/>
              <a:t>我们将高斯核函数代入决策超平面，可以得到这个式子</a:t>
            </a:r>
            <a:endParaRPr kumimoji="1" lang="en-US" altLang="zh-CN"/>
          </a:p>
          <a:p>
            <a:pPr>
              <a:spcBef>
                <a:spcPct val="0"/>
              </a:spcBef>
            </a:pPr>
            <a:r>
              <a:rPr kumimoji="1" lang="zh-CN" altLang="en-US"/>
              <a:t>这个式子的效果可以用这张图来表达</a:t>
            </a:r>
            <a:endParaRPr kumimoji="1" lang="en-US" altLang="zh-CN"/>
          </a:p>
          <a:p>
            <a:pPr>
              <a:spcBef>
                <a:spcPct val="0"/>
              </a:spcBef>
            </a:pPr>
            <a:r>
              <a:rPr kumimoji="1" lang="zh-CN" altLang="en-US">
                <a:latin typeface="Cambria Math" pitchFamily="18" charset="0"/>
              </a:rPr>
              <a:t>𝜎</a:t>
            </a:r>
            <a:r>
              <a:rPr lang="zh-CN" altLang="en-US"/>
              <a:t>选得很大的话，高次特征上的权重实际上衰减得非常快，所以高维空间实际上相当于一个低维的子空间；</a:t>
            </a:r>
            <a:endParaRPr lang="en-US" altLang="zh-CN"/>
          </a:p>
          <a:p>
            <a:pPr>
              <a:spcBef>
                <a:spcPct val="0"/>
              </a:spcBef>
            </a:pPr>
            <a:r>
              <a:rPr lang="zh-CN" altLang="en-US"/>
              <a:t>反过来，如果</a:t>
            </a:r>
            <a:r>
              <a:rPr kumimoji="1" lang="zh-CN" altLang="en-US">
                <a:latin typeface="Cambria Math" pitchFamily="18" charset="0"/>
              </a:rPr>
              <a:t>𝜎</a:t>
            </a:r>
            <a:r>
              <a:rPr lang="zh-CN" altLang="en-US"/>
              <a:t>选得很小，则可以将任意的数据映射为线性可分，但是这时候的</a:t>
            </a:r>
            <a:r>
              <a:rPr lang="en-US" altLang="zh-CN"/>
              <a:t>VC</a:t>
            </a:r>
            <a:r>
              <a:rPr lang="zh-CN" altLang="en-US"/>
              <a:t>是无限的，也就是如果</a:t>
            </a:r>
            <a:r>
              <a:rPr kumimoji="1" lang="zh-CN" altLang="en-US">
                <a:latin typeface="Cambria Math" pitchFamily="18" charset="0"/>
              </a:rPr>
              <a:t>𝜎</a:t>
            </a:r>
            <a:r>
              <a:rPr lang="zh-CN" altLang="en-US"/>
              <a:t>选得过小，泛化能力会很差</a:t>
            </a:r>
            <a:endParaRPr lang="en-US" altLang="zh-CN"/>
          </a:p>
          <a:p>
            <a:pPr>
              <a:spcBef>
                <a:spcPct val="0"/>
              </a:spcBef>
            </a:pPr>
            <a:r>
              <a:rPr lang="zh-CN" altLang="en-US"/>
              <a:t>在高斯核函数中，可以通过调控参数</a:t>
            </a:r>
            <a:r>
              <a:rPr kumimoji="1" lang="zh-CN" altLang="en-US">
                <a:latin typeface="Cambria Math" pitchFamily="18" charset="0"/>
              </a:rPr>
              <a:t>𝜎</a:t>
            </a:r>
            <a:r>
              <a:rPr lang="zh-CN" altLang="en-US"/>
              <a:t>来控制</a:t>
            </a:r>
            <a:r>
              <a:rPr lang="en-US" altLang="zh-CN"/>
              <a:t>Vc</a:t>
            </a:r>
            <a:r>
              <a:rPr lang="zh-CN" altLang="en-US"/>
              <a:t>维，所有它有相当高的灵活性，也是使用最广泛的核函数之一</a:t>
            </a:r>
            <a:endParaRPr kumimoji="1" lang="en-US" altLang="zh-CN"/>
          </a:p>
        </p:txBody>
      </p:sp>
      <p:sp>
        <p:nvSpPr>
          <p:cNvPr id="5325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8B7DB5-6461-42D4-B183-25E57403E4F5}" type="slidenum">
              <a:rPr lang="zh-CN" altLang="en-US">
                <a:cs typeface="DengXian"/>
              </a:rPr>
              <a:pPr fontAlgn="base">
                <a:spcBef>
                  <a:spcPct val="0"/>
                </a:spcBef>
                <a:spcAft>
                  <a:spcPct val="0"/>
                </a:spcAft>
              </a:pPr>
              <a:t>26</a:t>
            </a:fld>
            <a:endParaRPr lang="zh-CN" altLang="en-US">
              <a:cs typeface="DengXi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当我们从</a:t>
            </a:r>
            <a:r>
              <a:rPr lang="en-US" altLang="zh-CN"/>
              <a:t>VC</a:t>
            </a:r>
            <a:r>
              <a:rPr lang="zh-CN" altLang="en-US"/>
              <a:t>维的角度分析</a:t>
            </a:r>
            <a:r>
              <a:rPr lang="en-US" altLang="zh-CN"/>
              <a:t>SVM</a:t>
            </a:r>
            <a:r>
              <a:rPr lang="zh-CN" altLang="en-US"/>
              <a:t>，我们知道了</a:t>
            </a:r>
            <a:r>
              <a:rPr lang="en-US" altLang="zh-CN"/>
              <a:t>SVM</a:t>
            </a:r>
            <a:r>
              <a:rPr lang="zh-CN" altLang="en-US"/>
              <a:t>的</a:t>
            </a:r>
            <a:r>
              <a:rPr lang="en-US" altLang="zh-CN"/>
              <a:t>VC</a:t>
            </a:r>
            <a:r>
              <a:rPr lang="zh-CN" altLang="en-US"/>
              <a:t>维可能十分大，甚至是无限维。尽管我们使用了核函数来替代内积函数，避开了高维计算，但是即使如此，核函数的本质作用仍然是把样本的特征映射到高维，比如采用</a:t>
            </a:r>
            <a:r>
              <a:rPr lang="en-US" altLang="zh-CN"/>
              <a:t>RBF</a:t>
            </a:r>
            <a:r>
              <a:rPr lang="zh-CN" altLang="en-US"/>
              <a:t>核，映射后的空间就会是无穷多维，这样一来，当样本有限的情况下，在无穷多维的高维空间构造线性分类器，泛化能力会很差。</a:t>
            </a:r>
            <a:endParaRPr lang="en-US" altLang="zh-CN"/>
          </a:p>
          <a:p>
            <a:pPr>
              <a:spcBef>
                <a:spcPct val="0"/>
              </a:spcBef>
            </a:pPr>
            <a:r>
              <a:rPr lang="zh-CN" altLang="en-US"/>
              <a:t>然而纵然</a:t>
            </a:r>
            <a:r>
              <a:rPr lang="en-US" altLang="zh-CN"/>
              <a:t>SVM</a:t>
            </a:r>
            <a:r>
              <a:rPr lang="zh-CN" altLang="en-US"/>
              <a:t>的</a:t>
            </a:r>
            <a:r>
              <a:rPr lang="en-US" altLang="zh-CN"/>
              <a:t>VC</a:t>
            </a:r>
            <a:r>
              <a:rPr lang="zh-CN" altLang="en-US"/>
              <a:t>维很大，它却展示出很好泛化能力，这是为什么呢？其实这跟超平面的最大间隔有紧密关系</a:t>
            </a:r>
            <a:endParaRPr lang="en-US" altLang="zh-CN"/>
          </a:p>
          <a:p>
            <a:pPr>
              <a:spcBef>
                <a:spcPct val="0"/>
              </a:spcBef>
            </a:pPr>
            <a:r>
              <a:rPr lang="zh-CN" altLang="en-US"/>
              <a:t>根据</a:t>
            </a:r>
            <a:r>
              <a:rPr lang="en-US" altLang="zh-CN"/>
              <a:t>SVM</a:t>
            </a:r>
            <a:r>
              <a:rPr lang="zh-CN" altLang="en-US"/>
              <a:t>自身的性质特点，它其实是通过最大化分类间隔来控制假设空间的</a:t>
            </a:r>
            <a:r>
              <a:rPr lang="en-US" altLang="zh-CN"/>
              <a:t>VC</a:t>
            </a:r>
            <a:r>
              <a:rPr lang="zh-CN" altLang="en-US"/>
              <a:t>维，使得学习器即使在高维特征空间，其</a:t>
            </a:r>
            <a:r>
              <a:rPr lang="en-US" altLang="zh-CN"/>
              <a:t>VC</a:t>
            </a:r>
            <a:r>
              <a:rPr lang="zh-CN" altLang="en-US"/>
              <a:t>维也会比特征空间的维数要低很多，从而保证了较好的泛化能力</a:t>
            </a:r>
            <a:endParaRPr lang="en-US" altLang="zh-CN"/>
          </a:p>
          <a:p>
            <a:pPr>
              <a:spcBef>
                <a:spcPct val="0"/>
              </a:spcBef>
            </a:pPr>
            <a:endParaRPr lang="en-US" altLang="zh-CN"/>
          </a:p>
          <a:p>
            <a:pPr>
              <a:spcBef>
                <a:spcPct val="0"/>
              </a:spcBef>
            </a:pPr>
            <a:endParaRPr lang="en-US" altLang="zh-CN"/>
          </a:p>
          <a:p>
            <a:pPr>
              <a:spcBef>
                <a:spcPct val="0"/>
              </a:spcBef>
            </a:pPr>
            <a:endParaRPr kumimoji="1" lang="zh-CN" altLang="en-US"/>
          </a:p>
        </p:txBody>
      </p:sp>
      <p:sp>
        <p:nvSpPr>
          <p:cNvPr id="5529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91723CC-C1E7-487E-A79E-00529417B2CC}" type="slidenum">
              <a:rPr lang="zh-CN" altLang="en-US">
                <a:cs typeface="DengXian"/>
              </a:rPr>
              <a:pPr fontAlgn="base">
                <a:spcBef>
                  <a:spcPct val="0"/>
                </a:spcBef>
                <a:spcAft>
                  <a:spcPct val="0"/>
                </a:spcAft>
              </a:pPr>
              <a:t>27</a:t>
            </a:fld>
            <a:endParaRPr lang="zh-CN" altLang="en-US">
              <a:cs typeface="DengXi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headEnd/>
            <a:tailEnd/>
          </a:ln>
        </p:spPr>
      </p:sp>
      <p:sp>
        <p:nvSpPr>
          <p:cNvPr id="5734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在</a:t>
            </a:r>
            <a:r>
              <a:rPr kumimoji="1" lang="en-US" altLang="zh-CN"/>
              <a:t>《</a:t>
            </a:r>
            <a:r>
              <a:rPr kumimoji="1" lang="zh-CN" altLang="en-US"/>
              <a:t>支持向量机导论</a:t>
            </a:r>
            <a:r>
              <a:rPr kumimoji="1" lang="en-US" altLang="zh-CN"/>
              <a:t>》</a:t>
            </a:r>
            <a:r>
              <a:rPr kumimoji="1" lang="zh-CN" altLang="en-US"/>
              <a:t>，除了</a:t>
            </a:r>
            <a:r>
              <a:rPr kumimoji="1" lang="en-US" altLang="zh-CN"/>
              <a:t>VC</a:t>
            </a:r>
            <a:r>
              <a:rPr kumimoji="1" lang="zh-CN" altLang="en-US"/>
              <a:t>维，还引入了一个宽打散维的概念。宽打散维可以认为是一个有效</a:t>
            </a:r>
            <a:r>
              <a:rPr kumimoji="1" lang="en-US" altLang="zh-CN"/>
              <a:t>VC</a:t>
            </a:r>
            <a:r>
              <a:rPr kumimoji="1" lang="zh-CN" altLang="en-US"/>
              <a:t>维，但是它的值比</a:t>
            </a:r>
            <a:r>
              <a:rPr kumimoji="1" lang="en-US" altLang="zh-CN"/>
              <a:t>VC</a:t>
            </a:r>
            <a:r>
              <a:rPr kumimoji="1" lang="zh-CN" altLang="en-US"/>
              <a:t>维要小很多</a:t>
            </a:r>
            <a:endParaRPr kumimoji="1" lang="en-US" altLang="zh-CN"/>
          </a:p>
          <a:p>
            <a:pPr>
              <a:spcBef>
                <a:spcPct val="0"/>
              </a:spcBef>
            </a:pPr>
            <a:r>
              <a:rPr kumimoji="1" lang="zh-CN" altLang="en-US"/>
              <a:t>这本书中还有一个定理给出了支持向量机的泛化误差界，这个定理是这样描述的，它将间隔</a:t>
            </a:r>
            <a:r>
              <a:rPr kumimoji="1" lang="zh-CN" altLang="en-US">
                <a:solidFill>
                  <a:srgbClr val="FF0000"/>
                </a:solidFill>
                <a:latin typeface="Cambria Math" pitchFamily="18" charset="0"/>
              </a:rPr>
              <a:t>𝛾</a:t>
            </a:r>
            <a:r>
              <a:rPr kumimoji="1" lang="zh-CN" altLang="en-US"/>
              <a:t>加入到泛化误差界中</a:t>
            </a:r>
            <a:endParaRPr kumimoji="1" lang="en-US" altLang="zh-CN"/>
          </a:p>
          <a:p>
            <a:pPr>
              <a:spcBef>
                <a:spcPct val="0"/>
              </a:spcBef>
            </a:pPr>
            <a:r>
              <a:rPr kumimoji="1" lang="zh-CN" altLang="en-US">
                <a:solidFill>
                  <a:srgbClr val="FF0000"/>
                </a:solidFill>
              </a:rPr>
              <a:t>而且这里是以宽打散维来计算泛化误差。书中提到，这里的宽打散维可认为是</a:t>
            </a:r>
            <a:r>
              <a:rPr kumimoji="1" lang="zh-CN" altLang="en-US">
                <a:solidFill>
                  <a:srgbClr val="FF0000"/>
                </a:solidFill>
                <a:latin typeface="Cambria Math" pitchFamily="18" charset="0"/>
              </a:rPr>
              <a:t>𝛾∕</a:t>
            </a:r>
            <a:r>
              <a:rPr kumimoji="1" lang="en-US" altLang="zh-CN">
                <a:solidFill>
                  <a:srgbClr val="FF0000"/>
                </a:solidFill>
                <a:latin typeface="Cambria Math" pitchFamily="18" charset="0"/>
              </a:rPr>
              <a:t>8</a:t>
            </a:r>
            <a:r>
              <a:rPr kumimoji="1" lang="zh-CN" altLang="en-US">
                <a:solidFill>
                  <a:srgbClr val="FF0000"/>
                </a:solidFill>
              </a:rPr>
              <a:t>，</a:t>
            </a:r>
            <a:endParaRPr kumimoji="1" lang="en-US" altLang="zh-CN">
              <a:solidFill>
                <a:srgbClr val="FF0000"/>
              </a:solidFill>
            </a:endParaRPr>
          </a:p>
          <a:p>
            <a:pPr>
              <a:spcBef>
                <a:spcPct val="0"/>
              </a:spcBef>
            </a:pPr>
            <a:r>
              <a:rPr kumimoji="1" lang="zh-CN" altLang="en-US">
                <a:solidFill>
                  <a:srgbClr val="FF0000"/>
                </a:solidFill>
              </a:rPr>
              <a:t>虽然假设空间</a:t>
            </a:r>
            <a:r>
              <a:rPr kumimoji="1" lang="zh-CN" altLang="en-US">
                <a:solidFill>
                  <a:srgbClr val="FF0000"/>
                </a:solidFill>
                <a:latin typeface="Cambria Math" pitchFamily="18" charset="0"/>
              </a:rPr>
              <a:t>𝜑</a:t>
            </a:r>
            <a:r>
              <a:rPr kumimoji="1" lang="zh-CN" altLang="en-US">
                <a:solidFill>
                  <a:srgbClr val="FF0000"/>
                </a:solidFill>
              </a:rPr>
              <a:t>的</a:t>
            </a:r>
            <a:r>
              <a:rPr kumimoji="1" lang="en-US" altLang="zh-CN">
                <a:solidFill>
                  <a:srgbClr val="FF0000"/>
                </a:solidFill>
              </a:rPr>
              <a:t>VC</a:t>
            </a:r>
            <a:r>
              <a:rPr kumimoji="1" lang="zh-CN" altLang="en-US">
                <a:solidFill>
                  <a:srgbClr val="FF0000"/>
                </a:solidFill>
              </a:rPr>
              <a:t>维可能是无限的，但是宽打散维是有限的。</a:t>
            </a:r>
            <a:endParaRPr kumimoji="1" lang="en-US" altLang="zh-CN">
              <a:solidFill>
                <a:srgbClr val="FF0000"/>
              </a:solidFill>
            </a:endParaRPr>
          </a:p>
          <a:p>
            <a:pPr>
              <a:spcBef>
                <a:spcPct val="0"/>
              </a:spcBef>
            </a:pPr>
            <a:r>
              <a:rPr kumimoji="1" lang="zh-CN" altLang="en-US">
                <a:solidFill>
                  <a:srgbClr val="FF0000"/>
                </a:solidFill>
              </a:rPr>
              <a:t>因此我们可以认为，</a:t>
            </a:r>
            <a:r>
              <a:rPr kumimoji="1" lang="en-US" altLang="zh-CN">
                <a:solidFill>
                  <a:srgbClr val="FF0000"/>
                </a:solidFill>
              </a:rPr>
              <a:t>SVM</a:t>
            </a:r>
            <a:r>
              <a:rPr kumimoji="1" lang="zh-CN" altLang="en-US">
                <a:solidFill>
                  <a:srgbClr val="FF0000"/>
                </a:solidFill>
              </a:rPr>
              <a:t>最大间隔的特性，使得学习器拥有一个较小有很好的泛化能力</a:t>
            </a:r>
          </a:p>
          <a:p>
            <a:pPr>
              <a:spcBef>
                <a:spcPct val="0"/>
              </a:spcBef>
            </a:pPr>
            <a:endParaRPr kumimoji="1" lang="en-US" altLang="zh-CN"/>
          </a:p>
          <a:p>
            <a:pPr>
              <a:spcBef>
                <a:spcPct val="0"/>
              </a:spcBef>
            </a:pPr>
            <a:endParaRPr kumimoji="1" lang="zh-CN" altLang="en-US"/>
          </a:p>
        </p:txBody>
      </p:sp>
      <p:sp>
        <p:nvSpPr>
          <p:cNvPr id="5734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E81079-E063-41C0-B5EB-2A79EC4754F0}" type="slidenum">
              <a:rPr lang="zh-CN" altLang="en-US">
                <a:cs typeface="DengXian"/>
              </a:rPr>
              <a:pPr fontAlgn="base">
                <a:spcBef>
                  <a:spcPct val="0"/>
                </a:spcBef>
                <a:spcAft>
                  <a:spcPct val="0"/>
                </a:spcAft>
              </a:pPr>
              <a:t>28</a:t>
            </a:fld>
            <a:endParaRPr lang="zh-CN" altLang="en-US">
              <a:cs typeface="DengXi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bwMode="auto">
          <a:noFill/>
          <a:ln>
            <a:solidFill>
              <a:srgbClr val="000000"/>
            </a:solidFill>
            <a:miter lim="800000"/>
            <a:headEnd/>
            <a:tailEnd/>
          </a:ln>
        </p:spPr>
      </p:sp>
      <p:sp>
        <p:nvSpPr>
          <p:cNvPr id="225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这张图是机器学习的基础架构，他有</a:t>
            </a:r>
            <a:r>
              <a:rPr lang="en-US" altLang="zh-CN"/>
              <a:t>5</a:t>
            </a:r>
            <a:r>
              <a:rPr lang="zh-CN" altLang="en-US"/>
              <a:t>个部分。</a:t>
            </a:r>
            <a:endParaRPr lang="en-US" altLang="zh-CN"/>
          </a:p>
          <a:p>
            <a:pPr>
              <a:spcBef>
                <a:spcPct val="0"/>
              </a:spcBef>
            </a:pPr>
            <a:r>
              <a:rPr lang="zh-CN" altLang="en-US"/>
              <a:t>第一部分是未知的目标函数，也就是我要去学习的样本分布。</a:t>
            </a:r>
            <a:endParaRPr lang="en-US" altLang="zh-CN"/>
          </a:p>
          <a:p>
            <a:pPr>
              <a:spcBef>
                <a:spcPct val="0"/>
              </a:spcBef>
            </a:pPr>
            <a:r>
              <a:rPr lang="zh-CN" altLang="en-US"/>
              <a:t>第二部分是可观测的训练数据。</a:t>
            </a:r>
            <a:endParaRPr lang="en-US" altLang="zh-CN"/>
          </a:p>
          <a:p>
            <a:pPr>
              <a:spcBef>
                <a:spcPct val="0"/>
              </a:spcBef>
            </a:pPr>
            <a:r>
              <a:rPr lang="zh-CN" altLang="en-US"/>
              <a:t>第三部分是假设集，也叫假设空间，它是一个由有限个或无限个方程组成的集合。</a:t>
            </a:r>
            <a:endParaRPr lang="en-US" altLang="zh-CN"/>
          </a:p>
          <a:p>
            <a:pPr>
              <a:spcBef>
                <a:spcPct val="0"/>
              </a:spcBef>
            </a:pPr>
            <a:r>
              <a:rPr lang="zh-CN" altLang="en-US"/>
              <a:t>第四部分是学习算法，比如逻辑斯蒂回归，或者我们今天讲的</a:t>
            </a:r>
            <a:r>
              <a:rPr lang="en-US" altLang="zh-CN"/>
              <a:t>SVM</a:t>
            </a:r>
            <a:r>
              <a:rPr lang="zh-CN" altLang="en-US"/>
              <a:t>，学习算法只能从假设空间内挑选方程</a:t>
            </a:r>
            <a:endParaRPr kumimoji="1" lang="en-US" altLang="zh-CN"/>
          </a:p>
          <a:p>
            <a:pPr>
              <a:spcBef>
                <a:spcPct val="0"/>
              </a:spcBef>
            </a:pPr>
            <a:r>
              <a:rPr kumimoji="1" lang="zh-CN" altLang="en-US"/>
              <a:t>第五部分是最后得到的假设，</a:t>
            </a:r>
            <a:r>
              <a:rPr lang="zh-CN" altLang="en-US"/>
              <a:t>即学习算法从假设空间中挑选的和未知样本分布最最接近的那个方程</a:t>
            </a:r>
            <a:endParaRPr kumimoji="1" lang="en-US" altLang="zh-CN"/>
          </a:p>
          <a:p>
            <a:pPr>
              <a:spcBef>
                <a:spcPct val="0"/>
              </a:spcBef>
            </a:pPr>
            <a:r>
              <a:rPr kumimoji="1" lang="zh-CN" altLang="en-US"/>
              <a:t>如果我们想对机器学习的可学习性进行研究，我们需要度量假设空间的复杂度，最常见的办法就是考虑假设空间的</a:t>
            </a:r>
            <a:r>
              <a:rPr kumimoji="1" lang="en-US" altLang="zh-CN"/>
              <a:t>VC</a:t>
            </a:r>
            <a:r>
              <a:rPr kumimoji="1" lang="zh-CN" altLang="en-US"/>
              <a:t>维。</a:t>
            </a:r>
            <a:endParaRPr kumimoji="1" lang="en-US" altLang="zh-CN"/>
          </a:p>
          <a:p>
            <a:pPr>
              <a:spcBef>
                <a:spcPct val="0"/>
              </a:spcBef>
            </a:pPr>
            <a:r>
              <a:rPr kumimoji="1" lang="zh-CN" altLang="en-US"/>
              <a:t>所以我们说，</a:t>
            </a:r>
            <a:r>
              <a:rPr kumimoji="1" lang="en-US" altLang="zh-CN"/>
              <a:t>VC</a:t>
            </a:r>
            <a:r>
              <a:rPr kumimoji="1" lang="zh-CN" altLang="en-US"/>
              <a:t>维的用处，是用来描述一个假设空间的复杂程度的</a:t>
            </a:r>
            <a:endParaRPr kumimoji="1" lang="en-US" altLang="zh-CN"/>
          </a:p>
        </p:txBody>
      </p:sp>
      <p:sp>
        <p:nvSpPr>
          <p:cNvPr id="2253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8CF31A-CBDA-47F1-BC0E-2E183B5D64B0}" type="slidenum">
              <a:rPr lang="zh-CN" altLang="en-US">
                <a:cs typeface="DengXian"/>
              </a:rPr>
              <a:pPr fontAlgn="base">
                <a:spcBef>
                  <a:spcPct val="0"/>
                </a:spcBef>
                <a:spcAft>
                  <a:spcPct val="0"/>
                </a:spcAft>
              </a:pPr>
              <a:t>11</a:t>
            </a:fld>
            <a:endParaRPr lang="zh-CN" altLang="en-US">
              <a:cs typeface="DengXi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headEnd/>
            <a:tailEnd/>
          </a:ln>
        </p:spPr>
      </p:sp>
      <p:sp>
        <p:nvSpPr>
          <p:cNvPr id="593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大家好！我是黄小菊，刚刚我的队友已经介绍了线性可分支持向量机、已经在非线性可分时的支持向量机，接下来，由我来介绍软间隔。</a:t>
            </a:r>
          </a:p>
          <a:p>
            <a:pPr>
              <a:spcBef>
                <a:spcPct val="0"/>
              </a:spcBef>
            </a:pPr>
            <a:endParaRPr lang="zh-CN" altLang="en-US"/>
          </a:p>
        </p:txBody>
      </p:sp>
      <p:sp>
        <p:nvSpPr>
          <p:cNvPr id="5939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065764-3559-48BB-8EA8-278C8B4F14D5}" type="slidenum">
              <a:rPr kumimoji="0" lang="zh-CN" altLang="en-US">
                <a:solidFill>
                  <a:srgbClr val="000000"/>
                </a:solidFill>
                <a:cs typeface="DengXian"/>
              </a:rPr>
              <a:pPr fontAlgn="base">
                <a:spcBef>
                  <a:spcPct val="0"/>
                </a:spcBef>
                <a:spcAft>
                  <a:spcPct val="0"/>
                </a:spcAft>
              </a:pPr>
              <a:t>29</a:t>
            </a:fld>
            <a:endParaRPr kumimoji="0" lang="zh-CN" altLang="en-US">
              <a:solidFill>
                <a:srgbClr val="000000"/>
              </a:solidFill>
              <a:cs typeface="DengXi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p:cNvSpPr>
          <p:nvPr>
            <p:ph type="sldImg"/>
          </p:nvPr>
        </p:nvSpPr>
        <p:spPr bwMode="auto">
          <a:noFill/>
          <a:ln>
            <a:solidFill>
              <a:srgbClr val="000000"/>
            </a:solidFill>
            <a:miter lim="800000"/>
            <a:headEnd/>
            <a:tailEnd/>
          </a:ln>
        </p:spPr>
      </p:sp>
      <p:sp>
        <p:nvSpPr>
          <p:cNvPr id="614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接下来我将从以下几个方面来讲，首先讲，前面两种线性可分和非线性条件下都已经讲过了，这里为什么要提出软间隔，然后将怎么在模型中实现软间隔，里面涉及一些简单的公式推导，然后讲一下软间隔的支持向量，主要是将它和前面讲过的硬间隔的支持向量，也就是线性可分支持向量做对比，最后，简单讲一下软间隔中的正则化以及为什么要用正则化。</a:t>
            </a:r>
          </a:p>
        </p:txBody>
      </p:sp>
      <p:sp>
        <p:nvSpPr>
          <p:cNvPr id="614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50449C-6ED7-4256-B0A4-C86CBCE97B9B}" type="slidenum">
              <a:rPr kumimoji="0" lang="zh-CN" altLang="en-US">
                <a:solidFill>
                  <a:srgbClr val="000000"/>
                </a:solidFill>
                <a:cs typeface="DengXian"/>
              </a:rPr>
              <a:pPr fontAlgn="base">
                <a:spcBef>
                  <a:spcPct val="0"/>
                </a:spcBef>
                <a:spcAft>
                  <a:spcPct val="0"/>
                </a:spcAft>
              </a:pPr>
              <a:t>30</a:t>
            </a:fld>
            <a:endParaRPr kumimoji="0" lang="zh-CN" altLang="en-US">
              <a:solidFill>
                <a:srgbClr val="000000"/>
              </a:solidFill>
              <a:cs typeface="DengXi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p:cNvSpPr>
          <p:nvPr>
            <p:ph type="sldImg"/>
          </p:nvPr>
        </p:nvSpPr>
        <p:spPr bwMode="auto">
          <a:noFill/>
          <a:ln>
            <a:solidFill>
              <a:srgbClr val="000000"/>
            </a:solidFill>
            <a:miter lim="800000"/>
            <a:headEnd/>
            <a:tailEnd/>
          </a:ln>
        </p:spPr>
      </p:sp>
      <p:sp>
        <p:nvSpPr>
          <p:cNvPr id="634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第一个问题：为什么要提出软间隔。前面我们已经知道了，</a:t>
            </a:r>
          </a:p>
          <a:p>
            <a:pPr>
              <a:spcBef>
                <a:spcPct val="0"/>
              </a:spcBef>
            </a:pPr>
            <a:r>
              <a:rPr lang="zh-CN" altLang="zh-CN"/>
              <a:t>线性可分问题的支持向量机学习方法对于线性不可分训练数据是不适用的。因为它没有办法满足线性可分支持向量机的约束条件。但是在现实生活中，要找到完全的线性可分是很难的，一些完全线性可分的问题有可能是过拟合的。，但是我们无法识别出来。</a:t>
            </a:r>
            <a:endParaRPr lang="en-US" altLang="zh-CN"/>
          </a:p>
          <a:p>
            <a:pPr>
              <a:spcBef>
                <a:spcPct val="0"/>
              </a:spcBef>
            </a:pPr>
            <a:r>
              <a:rPr lang="zh-CN" altLang="zh-CN"/>
              <a:t>并且使用硬间隔的方法，不允许误差的情况，一旦要偏离的噪声点出现，模型很容易被噪声点影响，导致结果不理想。</a:t>
            </a:r>
          </a:p>
          <a:p>
            <a:pPr>
              <a:spcBef>
                <a:spcPct val="0"/>
              </a:spcBef>
            </a:pPr>
            <a:r>
              <a:rPr lang="zh-CN" altLang="zh-CN"/>
              <a:t>就像下面的图，这些点需要对它们进行分类，如果用硬间隔的方式去做的话，得到的结果，我们可以看的，间隔是很小的，，当然，这里还是可以将它们正确分成两个部分的。但是，如果说我们允许有误差点的话，我们可以把这两个点当成是噪声点不管它去进行分类，就可以看到，求出来的结果，间隔就比较大了，，而且，这个我们看起来，结果也应该是更合理的。 </a:t>
            </a:r>
          </a:p>
          <a:p>
            <a:pPr>
              <a:spcBef>
                <a:spcPct val="0"/>
              </a:spcBef>
            </a:pPr>
            <a:r>
              <a:rPr lang="zh-CN" altLang="zh-CN"/>
              <a:t>我们接下来讨论的就是训练数据集不是线性可分的。也就是之前在解线性可分问题时的这个约束条件，在这里，对于某些样本点来说是不能满足的。那么，我们是不是只能用非线性可分的方法来解决呢，之前同学给我们介绍过非线性可分情况下的模型以及求解，相比较来说都是更复杂的，，其实并不一定。</a:t>
            </a:r>
          </a:p>
          <a:p>
            <a:pPr>
              <a:spcBef>
                <a:spcPct val="0"/>
              </a:spcBef>
            </a:pPr>
            <a:r>
              <a:rPr lang="zh-CN" altLang="zh-CN"/>
              <a:t>因为，通常情况是，样本是近似线性可分的，训练数据中有一些特异点，将这些特异点除去后，剩下大部分的样本点组成的集合是线性可分的。这种情况下，它是线性支持向量机学习问题。</a:t>
            </a:r>
          </a:p>
          <a:p>
            <a:pPr>
              <a:spcBef>
                <a:spcPct val="0"/>
              </a:spcBef>
            </a:pPr>
            <a:endParaRPr lang="zh-CN" altLang="en-US"/>
          </a:p>
        </p:txBody>
      </p:sp>
      <p:sp>
        <p:nvSpPr>
          <p:cNvPr id="6349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C2AEB88-9B77-43D1-97F7-FF0E02E00CC6}" type="slidenum">
              <a:rPr kumimoji="0" lang="zh-CN" altLang="en-US">
                <a:solidFill>
                  <a:srgbClr val="000000"/>
                </a:solidFill>
                <a:cs typeface="DengXian"/>
              </a:rPr>
              <a:pPr fontAlgn="base">
                <a:spcBef>
                  <a:spcPct val="0"/>
                </a:spcBef>
                <a:spcAft>
                  <a:spcPct val="0"/>
                </a:spcAft>
              </a:pPr>
              <a:t>31</a:t>
            </a:fld>
            <a:endParaRPr kumimoji="0" lang="zh-CN" altLang="en-US">
              <a:solidFill>
                <a:srgbClr val="000000"/>
              </a:solidFill>
              <a:cs typeface="DengXi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p:cNvSpPr>
          <p:nvPr>
            <p:ph type="sldImg"/>
          </p:nvPr>
        </p:nvSpPr>
        <p:spPr bwMode="auto">
          <a:noFill/>
          <a:ln>
            <a:solidFill>
              <a:srgbClr val="000000"/>
            </a:solidFill>
            <a:miter lim="800000"/>
            <a:headEnd/>
            <a:tailEnd/>
          </a:ln>
        </p:spPr>
      </p:sp>
      <p:sp>
        <p:nvSpPr>
          <p:cNvPr id="655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所以，具体怎么在原有的线性可分支持向量机中实现软间隔呢，要怎么在存在噪声点的情况下建立线性支持向量机。这里把线性支持向量机和前面讲过的线性可分向量机进行对比，先从约束条件和最小化目标函数来看公式上的变化：</a:t>
            </a:r>
          </a:p>
          <a:p>
            <a:pPr>
              <a:spcBef>
                <a:spcPct val="0"/>
              </a:spcBef>
            </a:pPr>
            <a:r>
              <a:rPr lang="zh-CN" altLang="zh-CN"/>
              <a:t>首先是约束条件：在近似线性可分的情况下，会有一些点不满足上一个条件，所以，我们引入一个松弛变量，这样就允许，它们的乘积小于</a:t>
            </a:r>
            <a:r>
              <a:rPr lang="en-US" altLang="zh-CN"/>
              <a:t>1</a:t>
            </a:r>
            <a:r>
              <a:rPr lang="zh-CN" altLang="zh-CN"/>
              <a:t>。这里就是，多数的点都满足线性可分，所以多数的松弛变量都是小于</a:t>
            </a:r>
            <a:r>
              <a:rPr lang="en-US" altLang="zh-CN"/>
              <a:t>1</a:t>
            </a:r>
            <a:r>
              <a:rPr lang="zh-CN" altLang="zh-CN"/>
              <a:t>的</a:t>
            </a:r>
            <a:r>
              <a:rPr lang="en-US" altLang="zh-CN"/>
              <a:t>.</a:t>
            </a:r>
            <a:r>
              <a:rPr lang="zh-CN" altLang="zh-CN"/>
              <a:t>因为约束条件改变，所以目标函数也要改变，</a:t>
            </a:r>
          </a:p>
          <a:p>
            <a:pPr>
              <a:spcBef>
                <a:spcPct val="0"/>
              </a:spcBef>
            </a:pPr>
            <a:r>
              <a:rPr lang="zh-CN" altLang="zh-CN"/>
              <a:t>线性可分条件下，最小化目标函数是这样的，而软间隔情况下，由于加入了松弛变量，可以写成这个形式</a:t>
            </a:r>
            <a:r>
              <a:rPr lang="en-US" altLang="zh-CN"/>
              <a:t>.</a:t>
            </a:r>
            <a:r>
              <a:rPr lang="zh-CN" altLang="zh-CN"/>
              <a:t>这个</a:t>
            </a:r>
            <a:r>
              <a:rPr lang="en-US" altLang="zh-CN"/>
              <a:t>C</a:t>
            </a:r>
            <a:r>
              <a:rPr lang="zh-CN" altLang="zh-CN"/>
              <a:t>是大于</a:t>
            </a:r>
            <a:r>
              <a:rPr lang="en-US" altLang="zh-CN"/>
              <a:t>0</a:t>
            </a:r>
            <a:r>
              <a:rPr lang="zh-CN" altLang="zh-CN"/>
              <a:t>的常数，称为惩罚参数，一般由应用问题决定。</a:t>
            </a:r>
          </a:p>
          <a:p>
            <a:pPr>
              <a:spcBef>
                <a:spcPct val="0"/>
              </a:spcBef>
            </a:pPr>
            <a:r>
              <a:rPr lang="zh-CN" altLang="zh-CN"/>
              <a:t>显然，当</a:t>
            </a:r>
            <a:r>
              <a:rPr lang="en-US" altLang="zh-CN"/>
              <a:t>C</a:t>
            </a:r>
            <a:r>
              <a:rPr lang="zh-CN" altLang="zh-CN"/>
              <a:t>为无穷大时，就要求松弛变量必须为</a:t>
            </a:r>
            <a:r>
              <a:rPr lang="en-US" altLang="zh-CN"/>
              <a:t>0</a:t>
            </a:r>
            <a:r>
              <a:rPr lang="zh-CN" altLang="zh-CN"/>
              <a:t>，必须满足上面的约束条件，其实就是线性可分的情况了。当</a:t>
            </a:r>
            <a:r>
              <a:rPr lang="en-US" altLang="zh-CN"/>
              <a:t>C</a:t>
            </a:r>
            <a:r>
              <a:rPr lang="zh-CN" altLang="zh-CN"/>
              <a:t>取有限值是，</a:t>
            </a:r>
            <a:r>
              <a:rPr lang="en-US" altLang="zh-CN"/>
              <a:t>C</a:t>
            </a:r>
            <a:r>
              <a:rPr lang="zh-CN" altLang="zh-CN"/>
              <a:t>值大时对误分类的惩罚增大，</a:t>
            </a:r>
            <a:r>
              <a:rPr lang="en-US" altLang="zh-CN"/>
              <a:t>C</a:t>
            </a:r>
            <a:r>
              <a:rPr lang="zh-CN" altLang="zh-CN"/>
              <a:t>值小时对误分类的惩罚减小，所以这个最小化目标函数其实有两层含义：要使前面这个值尽量小，也就是间隔尽量大，同时还要使误分类点的个数尽量小，</a:t>
            </a:r>
            <a:r>
              <a:rPr lang="en-US" altLang="zh-CN"/>
              <a:t>C</a:t>
            </a:r>
            <a:r>
              <a:rPr lang="zh-CN" altLang="zh-CN"/>
              <a:t>这里相当于调和二者的系数。</a:t>
            </a:r>
          </a:p>
          <a:p>
            <a:pPr>
              <a:spcBef>
                <a:spcPct val="0"/>
              </a:spcBef>
            </a:pPr>
            <a:r>
              <a:rPr lang="en-US" altLang="zh-CN"/>
              <a:t> </a:t>
            </a:r>
            <a:endParaRPr lang="zh-CN" altLang="zh-CN"/>
          </a:p>
          <a:p>
            <a:pPr>
              <a:spcBef>
                <a:spcPct val="0"/>
              </a:spcBef>
            </a:pPr>
            <a:r>
              <a:rPr lang="zh-CN" altLang="zh-CN"/>
              <a:t>由于</a:t>
            </a:r>
            <a:r>
              <a:rPr lang="en-US" altLang="zh-CN"/>
              <a:t>0/1</a:t>
            </a:r>
            <a:r>
              <a:rPr lang="zh-CN" altLang="zh-CN"/>
              <a:t>损失函数非凸非连续，数学性质不好，使得这个式子不容易直接求解，于是，人们通常用其他函数来代替它，称为“替代损失”。替代损失函数一般具有较好的数学性质，如它们通常是凸的连续函数且是</a:t>
            </a:r>
            <a:r>
              <a:rPr lang="en-US" altLang="zh-CN"/>
              <a:t>0/1</a:t>
            </a:r>
            <a:r>
              <a:rPr lang="zh-CN" altLang="zh-CN"/>
              <a:t>损失函数的上界。我们这里选用的是</a:t>
            </a:r>
            <a:r>
              <a:rPr lang="en-US" altLang="zh-CN"/>
              <a:t>hinge</a:t>
            </a:r>
            <a:r>
              <a:rPr lang="zh-CN" altLang="zh-CN"/>
              <a:t>损失函数，</a:t>
            </a:r>
          </a:p>
          <a:p>
            <a:pPr>
              <a:spcBef>
                <a:spcPct val="0"/>
              </a:spcBef>
            </a:pPr>
            <a:r>
              <a:rPr lang="zh-CN" altLang="zh-CN"/>
              <a:t>：</a:t>
            </a:r>
          </a:p>
          <a:p>
            <a:pPr>
              <a:spcBef>
                <a:spcPct val="0"/>
              </a:spcBef>
            </a:pPr>
            <a:r>
              <a:rPr lang="zh-CN" altLang="zh-CN"/>
              <a:t>通过简单的变化就可以得到下面这个式子，也就是软间隔支持向量机。</a:t>
            </a:r>
          </a:p>
        </p:txBody>
      </p:sp>
      <p:sp>
        <p:nvSpPr>
          <p:cNvPr id="655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34E0C8-F8B3-48E4-A852-69EA5446692B}" type="slidenum">
              <a:rPr kumimoji="0" lang="zh-CN" altLang="en-US">
                <a:solidFill>
                  <a:srgbClr val="000000"/>
                </a:solidFill>
                <a:cs typeface="DengXian"/>
              </a:rPr>
              <a:pPr fontAlgn="base">
                <a:spcBef>
                  <a:spcPct val="0"/>
                </a:spcBef>
                <a:spcAft>
                  <a:spcPct val="0"/>
                </a:spcAft>
              </a:pPr>
              <a:t>32</a:t>
            </a:fld>
            <a:endParaRPr kumimoji="0" lang="zh-CN" altLang="en-US">
              <a:solidFill>
                <a:srgbClr val="000000"/>
              </a:solidFill>
              <a:cs typeface="DengXi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p:cNvSpPr>
          <p:nvPr>
            <p:ph type="sldImg"/>
          </p:nvPr>
        </p:nvSpPr>
        <p:spPr bwMode="auto">
          <a:noFill/>
          <a:ln>
            <a:solidFill>
              <a:srgbClr val="000000"/>
            </a:solidFill>
            <a:miter lim="800000"/>
            <a:headEnd/>
            <a:tailEnd/>
          </a:ln>
        </p:spPr>
      </p:sp>
      <p:sp>
        <p:nvSpPr>
          <p:cNvPr id="675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这个式子现在就是一个二次规划问题，所以，我们后面的求解思路就和线性可分的情况类似了，通过拉格朗日乘子法可以得到下面的拉格朗日函数：</a:t>
            </a:r>
          </a:p>
          <a:p>
            <a:pPr>
              <a:spcBef>
                <a:spcPct val="0"/>
              </a:spcBef>
            </a:pPr>
            <a:r>
              <a:rPr lang="zh-CN" altLang="zh-CN"/>
              <a:t>其中，</a:t>
            </a:r>
            <a:r>
              <a:rPr lang="en-US" altLang="zh-CN"/>
              <a:t>ai,</a:t>
            </a:r>
            <a:r>
              <a:rPr lang="zh-CN" altLang="zh-CN"/>
              <a:t>和</a:t>
            </a:r>
            <a:r>
              <a:rPr lang="en-US" altLang="zh-CN"/>
              <a:t>ui</a:t>
            </a:r>
            <a:r>
              <a:rPr lang="zh-CN" altLang="zh-CN"/>
              <a:t>是拉格朗日乘子</a:t>
            </a:r>
            <a:r>
              <a:rPr lang="en-US" altLang="zh-CN"/>
              <a:t>.</a:t>
            </a:r>
            <a:r>
              <a:rPr lang="zh-CN" altLang="zh-CN"/>
              <a:t>对函数的三个变量求偏导为</a:t>
            </a:r>
            <a:r>
              <a:rPr lang="en-US" altLang="zh-CN"/>
              <a:t>0</a:t>
            </a:r>
            <a:r>
              <a:rPr lang="zh-CN" altLang="zh-CN"/>
              <a:t>，可以解到这样的结果，，然后再把这三个式子带入到前面的式子，，具体的推导比较繁琐，这里就不做了，直接看得到的结果，可以得到前面目标函数的对偶问题：</a:t>
            </a:r>
            <a:endParaRPr lang="zh-CN" altLang="en-US"/>
          </a:p>
        </p:txBody>
      </p:sp>
      <p:sp>
        <p:nvSpPr>
          <p:cNvPr id="675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196280-195F-407C-BF9B-8213DD267613}" type="slidenum">
              <a:rPr kumimoji="0" lang="zh-CN" altLang="en-US">
                <a:solidFill>
                  <a:srgbClr val="000000"/>
                </a:solidFill>
                <a:cs typeface="DengXian"/>
              </a:rPr>
              <a:pPr fontAlgn="base">
                <a:spcBef>
                  <a:spcPct val="0"/>
                </a:spcBef>
                <a:spcAft>
                  <a:spcPct val="0"/>
                </a:spcAft>
              </a:pPr>
              <a:t>33</a:t>
            </a:fld>
            <a:endParaRPr kumimoji="0" lang="zh-CN" altLang="en-US">
              <a:solidFill>
                <a:srgbClr val="000000"/>
              </a:solidFill>
              <a:cs typeface="DengXi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headEnd/>
            <a:tailEnd/>
          </a:ln>
        </p:spPr>
      </p:sp>
      <p:sp>
        <p:nvSpPr>
          <p:cNvPr id="696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将这两个对偶问题进行比较可以看出，两者唯一的差别就是对偶变量的约束不同，，因此可以采用和线性可分情况下一样的方法取求解算式，这个是一个二次规划的问题，可以采用通用的二次规划算法来求解，但因为，这个问题的规模正比于训练样本数，在实际的任务中造成很大的开销，人们利用问题本身的特性，提出了很多高效算法，具体的一个算比较著名的就是</a:t>
            </a:r>
            <a:r>
              <a:rPr lang="en-US" altLang="zh-CN"/>
              <a:t>smo</a:t>
            </a:r>
            <a:r>
              <a:rPr lang="zh-CN" altLang="zh-CN"/>
              <a:t>，后面会有一个同学专门讲这个，我就不展开讲了。</a:t>
            </a:r>
          </a:p>
        </p:txBody>
      </p:sp>
      <p:sp>
        <p:nvSpPr>
          <p:cNvPr id="696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4D2E9DF-D0FF-4210-91EA-3C7C1ED869D2}" type="slidenum">
              <a:rPr kumimoji="0" lang="zh-CN" altLang="en-US">
                <a:solidFill>
                  <a:srgbClr val="000000"/>
                </a:solidFill>
                <a:cs typeface="DengXian"/>
              </a:rPr>
              <a:pPr fontAlgn="base">
                <a:spcBef>
                  <a:spcPct val="0"/>
                </a:spcBef>
                <a:spcAft>
                  <a:spcPct val="0"/>
                </a:spcAft>
              </a:pPr>
              <a:t>34</a:t>
            </a:fld>
            <a:endParaRPr kumimoji="0" lang="zh-CN" altLang="en-US">
              <a:solidFill>
                <a:srgbClr val="000000"/>
              </a:solidFill>
              <a:cs typeface="DengXi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headEnd/>
            <a:tailEnd/>
          </a:ln>
        </p:spPr>
      </p:sp>
      <p:sp>
        <p:nvSpPr>
          <p:cNvPr id="716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对于软间隔支持向量机，它的</a:t>
            </a:r>
            <a:r>
              <a:rPr lang="en-US" altLang="zh-CN"/>
              <a:t>kkt</a:t>
            </a:r>
            <a:r>
              <a:rPr lang="zh-CN" altLang="zh-CN"/>
              <a:t>条件是这样的，，前面的是线性可分支持向量机的</a:t>
            </a:r>
            <a:r>
              <a:rPr lang="en-US" altLang="zh-CN"/>
              <a:t>Kkt</a:t>
            </a:r>
            <a:r>
              <a:rPr lang="zh-CN" altLang="zh-CN"/>
              <a:t>条件，其中具体的联系我也没有分析，放在这里给大家比较一下。其实主要就是约束条件和目标函数的差别。我们还是看软间隔支持向量机的</a:t>
            </a:r>
            <a:r>
              <a:rPr lang="en-US" altLang="zh-CN"/>
              <a:t>kkt</a:t>
            </a:r>
            <a:r>
              <a:rPr lang="zh-CN" altLang="zh-CN"/>
              <a:t>条件，第三个式子告诉我们，对任何的训练样本，（</a:t>
            </a:r>
            <a:r>
              <a:rPr lang="en-US" altLang="zh-CN"/>
              <a:t>xi,yi</a:t>
            </a:r>
            <a:r>
              <a:rPr lang="zh-CN" altLang="zh-CN"/>
              <a:t>），</a:t>
            </a:r>
            <a:r>
              <a:rPr lang="en-US" altLang="zh-CN"/>
              <a:t>&gt;&gt;&gt;&gt;&gt;&gt;&gt;</a:t>
            </a:r>
            <a:endParaRPr lang="zh-CN" altLang="zh-CN"/>
          </a:p>
          <a:p>
            <a:pPr>
              <a:spcBef>
                <a:spcPct val="0"/>
              </a:spcBef>
            </a:pPr>
            <a:r>
              <a:rPr lang="zh-CN" altLang="zh-CN"/>
              <a:t>若</a:t>
            </a:r>
            <a:r>
              <a:rPr lang="en-US" altLang="zh-CN"/>
              <a:t>ai=0</a:t>
            </a:r>
            <a:r>
              <a:rPr lang="zh-CN" altLang="zh-CN"/>
              <a:t>：</a:t>
            </a:r>
          </a:p>
          <a:p>
            <a:pPr>
              <a:spcBef>
                <a:spcPct val="0"/>
              </a:spcBef>
            </a:pPr>
            <a:r>
              <a:rPr lang="zh-CN" altLang="zh-CN"/>
              <a:t>若</a:t>
            </a:r>
            <a:r>
              <a:rPr lang="en-US" altLang="zh-CN"/>
              <a:t>ai&gt;0:</a:t>
            </a:r>
            <a:endParaRPr lang="zh-CN" altLang="zh-CN"/>
          </a:p>
        </p:txBody>
      </p:sp>
      <p:sp>
        <p:nvSpPr>
          <p:cNvPr id="716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3BBD1B7-C9CF-4721-A3B9-9DA683817F07}" type="slidenum">
              <a:rPr kumimoji="0" lang="zh-CN" altLang="en-US">
                <a:solidFill>
                  <a:srgbClr val="000000"/>
                </a:solidFill>
                <a:cs typeface="DengXian"/>
              </a:rPr>
              <a:pPr fontAlgn="base">
                <a:spcBef>
                  <a:spcPct val="0"/>
                </a:spcBef>
                <a:spcAft>
                  <a:spcPct val="0"/>
                </a:spcAft>
              </a:pPr>
              <a:t>35</a:t>
            </a:fld>
            <a:endParaRPr kumimoji="0" lang="zh-CN" altLang="en-US">
              <a:solidFill>
                <a:srgbClr val="000000"/>
              </a:solidFill>
              <a:cs typeface="DengXi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bwMode="auto">
          <a:noFill/>
          <a:ln>
            <a:solidFill>
              <a:srgbClr val="000000"/>
            </a:solidFill>
            <a:miter lim="800000"/>
            <a:headEnd/>
            <a:tailEnd/>
          </a:ln>
        </p:spPr>
      </p:sp>
      <p:sp>
        <p:nvSpPr>
          <p:cNvPr id="737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前面已经讲过线性可分情况的支持向量，我们简单过一下，这种情况下</a:t>
            </a:r>
            <a:r>
              <a:rPr lang="en-US" altLang="zh-CN"/>
              <a:t>h1</a:t>
            </a:r>
            <a:r>
              <a:rPr lang="zh-CN" altLang="en-US"/>
              <a:t>和</a:t>
            </a:r>
            <a:r>
              <a:rPr lang="en-US" altLang="zh-CN"/>
              <a:t>h2</a:t>
            </a:r>
            <a:r>
              <a:rPr lang="zh-CN" altLang="en-US"/>
              <a:t>是平行的，没有实例点落在它们中间，在</a:t>
            </a:r>
            <a:r>
              <a:rPr lang="en-US" altLang="zh-CN"/>
              <a:t>h1</a:t>
            </a:r>
            <a:r>
              <a:rPr lang="zh-CN" altLang="en-US"/>
              <a:t>和</a:t>
            </a:r>
            <a:r>
              <a:rPr lang="en-US" altLang="zh-CN"/>
              <a:t>h2</a:t>
            </a:r>
            <a:r>
              <a:rPr lang="zh-CN" altLang="en-US"/>
              <a:t>之间形成一条长带，分离超平面与它们平行且位于它们中央，长带之间的宽度，即</a:t>
            </a:r>
            <a:r>
              <a:rPr lang="en-US" altLang="zh-CN"/>
              <a:t>h1</a:t>
            </a:r>
            <a:r>
              <a:rPr lang="zh-CN" altLang="en-US"/>
              <a:t>和</a:t>
            </a:r>
            <a:r>
              <a:rPr lang="en-US" altLang="zh-CN"/>
              <a:t>h2</a:t>
            </a:r>
            <a:r>
              <a:rPr lang="zh-CN" altLang="en-US"/>
              <a:t>之间的距离称为间隔，</a:t>
            </a:r>
            <a:r>
              <a:rPr lang="en-US" altLang="zh-CN"/>
              <a:t>h1,</a:t>
            </a:r>
            <a:r>
              <a:rPr lang="zh-CN" altLang="en-US"/>
              <a:t>和</a:t>
            </a:r>
            <a:r>
              <a:rPr lang="en-US" altLang="zh-CN"/>
              <a:t>h2</a:t>
            </a:r>
            <a:r>
              <a:rPr lang="zh-CN" altLang="en-US"/>
              <a:t>称为间隔边界。</a:t>
            </a:r>
            <a:endParaRPr lang="en-US" altLang="zh-CN"/>
          </a:p>
          <a:p>
            <a:pPr>
              <a:spcBef>
                <a:spcPct val="0"/>
              </a:spcBef>
            </a:pPr>
            <a:endParaRPr lang="en-US" altLang="zh-CN"/>
          </a:p>
          <a:p>
            <a:pPr>
              <a:spcBef>
                <a:spcPct val="0"/>
              </a:spcBef>
            </a:pPr>
            <a:r>
              <a:rPr lang="zh-CN" altLang="en-US"/>
              <a:t>而对于软间隔，显然性质没有这么好。软间隔的支持向量或者在间隔边界上，或者在间隔边界与分离超平面之间，或者在分离超平面误分一侧，若</a:t>
            </a:r>
            <a:r>
              <a:rPr lang="en-US" altLang="zh-CN"/>
              <a:t>a&lt;C</a:t>
            </a:r>
            <a:r>
              <a:rPr lang="zh-CN" altLang="en-US"/>
              <a:t>，则说明支持向量</a:t>
            </a:r>
            <a:r>
              <a:rPr lang="en-US" altLang="zh-CN"/>
              <a:t>xi</a:t>
            </a:r>
            <a:r>
              <a:rPr lang="zh-CN" altLang="en-US"/>
              <a:t>恰好落在间隔边界上，松弛变量等于</a:t>
            </a:r>
            <a:r>
              <a:rPr lang="en-US" altLang="zh-CN"/>
              <a:t>0,</a:t>
            </a:r>
            <a:r>
              <a:rPr lang="zh-CN" altLang="en-US"/>
              <a:t>若</a:t>
            </a:r>
            <a:r>
              <a:rPr lang="en-US" altLang="zh-CN"/>
              <a:t>a=C,</a:t>
            </a:r>
            <a:r>
              <a:rPr lang="zh-CN" altLang="en-US"/>
              <a:t>松弛变量等于</a:t>
            </a:r>
            <a:r>
              <a:rPr lang="en-US" altLang="zh-CN"/>
              <a:t>1</a:t>
            </a:r>
            <a:r>
              <a:rPr lang="zh-CN" altLang="en-US"/>
              <a:t>，则分类正确，</a:t>
            </a:r>
            <a:r>
              <a:rPr lang="en-US" altLang="zh-CN"/>
              <a:t>xi</a:t>
            </a:r>
            <a:r>
              <a:rPr lang="zh-CN" altLang="en-US"/>
              <a:t>在间隔边界与分离超平面之间；若</a:t>
            </a:r>
            <a:r>
              <a:rPr lang="en-US" altLang="zh-CN"/>
              <a:t>a=C,</a:t>
            </a:r>
            <a:r>
              <a:rPr lang="zh-CN" altLang="en-US"/>
              <a:t>松弛变量等于</a:t>
            </a:r>
            <a:r>
              <a:rPr lang="en-US" altLang="zh-CN"/>
              <a:t>1</a:t>
            </a:r>
            <a:r>
              <a:rPr lang="zh-CN" altLang="en-US"/>
              <a:t>，则</a:t>
            </a:r>
            <a:r>
              <a:rPr lang="en-US" altLang="zh-CN"/>
              <a:t>xi</a:t>
            </a:r>
            <a:r>
              <a:rPr lang="zh-CN" altLang="en-US"/>
              <a:t>在分离超平面上；若</a:t>
            </a:r>
            <a:r>
              <a:rPr lang="en-US" altLang="zh-CN"/>
              <a:t>a=C,</a:t>
            </a:r>
            <a:r>
              <a:rPr lang="zh-CN" altLang="en-US"/>
              <a:t>松弛变量大于</a:t>
            </a:r>
            <a:r>
              <a:rPr lang="en-US" altLang="zh-CN"/>
              <a:t>1</a:t>
            </a:r>
            <a:r>
              <a:rPr lang="zh-CN" altLang="en-US"/>
              <a:t>，则</a:t>
            </a:r>
            <a:r>
              <a:rPr lang="en-US" altLang="zh-CN"/>
              <a:t>xi</a:t>
            </a:r>
            <a:r>
              <a:rPr lang="zh-CN" altLang="en-US"/>
              <a:t>位于分离超平面误分一侧。</a:t>
            </a:r>
          </a:p>
        </p:txBody>
      </p:sp>
      <p:sp>
        <p:nvSpPr>
          <p:cNvPr id="737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35857B4-A9E6-4F6E-9DA7-04D5ABFF791F}" type="slidenum">
              <a:rPr kumimoji="0" lang="zh-CN" altLang="en-US">
                <a:solidFill>
                  <a:srgbClr val="000000"/>
                </a:solidFill>
                <a:cs typeface="DengXian"/>
              </a:rPr>
              <a:pPr fontAlgn="base">
                <a:spcBef>
                  <a:spcPct val="0"/>
                </a:spcBef>
                <a:spcAft>
                  <a:spcPct val="0"/>
                </a:spcAft>
              </a:pPr>
              <a:t>36</a:t>
            </a:fld>
            <a:endParaRPr kumimoji="0" lang="zh-CN" altLang="en-US">
              <a:solidFill>
                <a:srgbClr val="000000"/>
              </a:solidFill>
              <a:cs typeface="DengXi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headEnd/>
            <a:tailEnd/>
          </a:ln>
        </p:spPr>
      </p:sp>
      <p:sp>
        <p:nvSpPr>
          <p:cNvPr id="757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最后讲一下正则化问题，我们可以把</a:t>
            </a:r>
            <a:r>
              <a:rPr lang="en-US" altLang="zh-CN"/>
              <a:t>0/1</a:t>
            </a:r>
            <a:r>
              <a:rPr lang="zh-CN" altLang="zh-CN"/>
              <a:t>损失函数换成别的替换损失函数以得到其他学习模型，这些模型的性质与所用的替代函数直接相关，但它们具有一个共性：优化目标中的第一项用来描述划分超平面的“间隔“大小，另一项用来表达训练集上的误差，写成更一般的形式是这样的，</a:t>
            </a:r>
          </a:p>
          <a:p>
            <a:pPr>
              <a:spcBef>
                <a:spcPct val="0"/>
              </a:spcBef>
            </a:pPr>
            <a:r>
              <a:rPr lang="en-US" altLang="zh-CN"/>
              <a:t> </a:t>
            </a:r>
            <a:endParaRPr lang="zh-CN" altLang="zh-CN"/>
          </a:p>
          <a:p>
            <a:pPr>
              <a:spcBef>
                <a:spcPct val="0"/>
              </a:spcBef>
            </a:pPr>
            <a:r>
              <a:rPr lang="zh-CN" altLang="zh-CN"/>
              <a:t>从经验风险最小化的角度来看，</a:t>
            </a:r>
            <a:r>
              <a:rPr lang="en-US" altLang="zh-CN"/>
              <a:t>xxf</a:t>
            </a:r>
            <a:r>
              <a:rPr lang="zh-CN" altLang="zh-CN"/>
              <a:t>表达了我们希望获得具有何种性质的模型（例如希望获得复杂度较小的模型），这为引入领域知识和用户意图提供了途径，另一方面，该信息有助于削减假设空间，从而降低了最小化训练误差的过拟合风险。</a:t>
            </a:r>
          </a:p>
          <a:p>
            <a:pPr>
              <a:spcBef>
                <a:spcPct val="0"/>
              </a:spcBef>
            </a:pPr>
            <a:endParaRPr lang="zh-CN" altLang="en-US"/>
          </a:p>
        </p:txBody>
      </p:sp>
      <p:sp>
        <p:nvSpPr>
          <p:cNvPr id="757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B74957-C0FD-4907-B89F-33A34AB20011}" type="slidenum">
              <a:rPr kumimoji="0" lang="zh-CN" altLang="en-US">
                <a:solidFill>
                  <a:srgbClr val="000000"/>
                </a:solidFill>
                <a:cs typeface="DengXian"/>
              </a:rPr>
              <a:pPr fontAlgn="base">
                <a:spcBef>
                  <a:spcPct val="0"/>
                </a:spcBef>
                <a:spcAft>
                  <a:spcPct val="0"/>
                </a:spcAft>
              </a:pPr>
              <a:t>37</a:t>
            </a:fld>
            <a:endParaRPr kumimoji="0" lang="zh-CN" altLang="en-US">
              <a:solidFill>
                <a:srgbClr val="000000"/>
              </a:solidFill>
              <a:cs typeface="DengXi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54627"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求解</a:t>
            </a:r>
            <a:r>
              <a:rPr lang="en-US" altLang="zh-CN">
                <a:ea typeface="宋体" charset="-122"/>
              </a:rPr>
              <a:t>SVM Lagrange</a:t>
            </a:r>
            <a:r>
              <a:rPr lang="zh-CN" altLang="en-US">
                <a:ea typeface="宋体" charset="-122"/>
              </a:rPr>
              <a:t>对偶问题 </a:t>
            </a:r>
            <a:r>
              <a:rPr lang="en-US" altLang="zh-CN">
                <a:ea typeface="宋体" charset="-122"/>
              </a:rPr>
              <a:t>,</a:t>
            </a:r>
            <a:r>
              <a:rPr lang="zh-CN" altLang="en-US">
                <a:ea typeface="宋体" charset="-122"/>
              </a:rPr>
              <a:t>是一个比较高效算法。传统的二次规划算法的计算开销正比于训练集的规模，而</a:t>
            </a:r>
            <a:r>
              <a:rPr lang="en-US" altLang="zh-CN">
                <a:ea typeface="宋体" charset="-122"/>
              </a:rPr>
              <a:t>SMO</a:t>
            </a:r>
            <a:r>
              <a:rPr lang="zh-CN" altLang="en-US">
                <a:ea typeface="宋体" charset="-122"/>
              </a:rPr>
              <a:t>基于问题本身的特性（</a:t>
            </a:r>
            <a:r>
              <a:rPr lang="en-US" altLang="zh-CN">
                <a:ea typeface="宋体" charset="-122"/>
              </a:rPr>
              <a:t>KKT</a:t>
            </a:r>
            <a:r>
              <a:rPr lang="zh-CN" altLang="en-US">
                <a:ea typeface="宋体" charset="-122"/>
              </a:rPr>
              <a:t>条件约束）</a:t>
            </a:r>
            <a:r>
              <a:rPr lang="en-US" altLang="zh-CN">
                <a:ea typeface="宋体" charset="-122"/>
              </a:rPr>
              <a:t>,</a:t>
            </a:r>
            <a:r>
              <a:rPr lang="zh-CN" altLang="en-US">
                <a:ea typeface="宋体" charset="-122"/>
              </a:rPr>
              <a:t>对这个二次规划问题的求解过程进行优化。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headEnd/>
            <a:tailEnd/>
          </a:ln>
        </p:spPr>
      </p:sp>
      <p:sp>
        <p:nvSpPr>
          <p:cNvPr id="245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在引入</a:t>
            </a:r>
            <a:r>
              <a:rPr kumimoji="1" lang="en-US" altLang="zh-CN"/>
              <a:t>VC</a:t>
            </a:r>
            <a:r>
              <a:rPr kumimoji="1" lang="zh-CN" altLang="en-US"/>
              <a:t>维的定义之前，我们先来看几个概念，分别是对分、增长函数和打散。</a:t>
            </a:r>
            <a:endParaRPr kumimoji="1" lang="en-US" altLang="zh-CN"/>
          </a:p>
          <a:p>
            <a:pPr>
              <a:spcBef>
                <a:spcPct val="0"/>
              </a:spcBef>
            </a:pPr>
            <a:r>
              <a:rPr kumimoji="1" lang="zh-CN" altLang="en-US"/>
              <a:t>给定假设空间</a:t>
            </a:r>
            <a:r>
              <a:rPr kumimoji="1" lang="en-US" altLang="zh-CN"/>
              <a:t>H</a:t>
            </a:r>
            <a:r>
              <a:rPr kumimoji="1" lang="zh-CN" altLang="en-US"/>
              <a:t>，和有</a:t>
            </a:r>
            <a:r>
              <a:rPr kumimoji="1" lang="en-US" altLang="zh-CN"/>
              <a:t>m</a:t>
            </a:r>
            <a:r>
              <a:rPr kumimoji="1" lang="zh-CN" altLang="en-US"/>
              <a:t>个样本的示例集</a:t>
            </a:r>
            <a:r>
              <a:rPr kumimoji="1" lang="en-US" altLang="zh-CN"/>
              <a:t>D,</a:t>
            </a:r>
            <a:r>
              <a:rPr kumimoji="1" lang="zh-CN" altLang="en-US"/>
              <a:t>假设空间中每一个假设</a:t>
            </a:r>
            <a:r>
              <a:rPr kumimoji="1" lang="en-US" altLang="zh-CN"/>
              <a:t>h</a:t>
            </a:r>
            <a:r>
              <a:rPr kumimoji="1" lang="zh-CN" altLang="en-US"/>
              <a:t>都能对示例集</a:t>
            </a:r>
            <a:r>
              <a:rPr kumimoji="1" lang="en-US" altLang="zh-CN"/>
              <a:t>D</a:t>
            </a:r>
            <a:r>
              <a:rPr kumimoji="1" lang="zh-CN" altLang="en-US"/>
              <a:t>产生一个标记结果，表示为</a:t>
            </a:r>
            <a:r>
              <a:rPr kumimoji="1" lang="en-US" altLang="zh-CN"/>
              <a:t>h|d</a:t>
            </a:r>
            <a:r>
              <a:rPr kumimoji="1" lang="zh-CN" altLang="en-US"/>
              <a:t>，</a:t>
            </a:r>
            <a:endParaRPr kumimoji="1" lang="en-US" altLang="zh-CN"/>
          </a:p>
          <a:p>
            <a:pPr>
              <a:spcBef>
                <a:spcPct val="0"/>
              </a:spcBef>
            </a:pPr>
            <a:r>
              <a:rPr kumimoji="1" lang="zh-CN" altLang="en-US"/>
              <a:t>如果这是二分类问题，那么这个</a:t>
            </a:r>
            <a:r>
              <a:rPr kumimoji="1" lang="en-US" altLang="zh-CN"/>
              <a:t>h|d</a:t>
            </a:r>
            <a:r>
              <a:rPr kumimoji="1" lang="zh-CN" altLang="en-US"/>
              <a:t>就是一个“对分”。</a:t>
            </a:r>
            <a:endParaRPr kumimoji="1" lang="en-US" altLang="zh-CN"/>
          </a:p>
          <a:p>
            <a:pPr>
              <a:spcBef>
                <a:spcPct val="0"/>
              </a:spcBef>
            </a:pPr>
            <a:r>
              <a:rPr kumimoji="1" lang="zh-CN" altLang="en-US"/>
              <a:t>当然，假设空间中存在着有限或无限个假设，每个假设产生的标记结果可能相同，也可能不同</a:t>
            </a:r>
            <a:endParaRPr kumimoji="1" lang="en-US" altLang="zh-CN"/>
          </a:p>
          <a:p>
            <a:pPr>
              <a:spcBef>
                <a:spcPct val="0"/>
              </a:spcBef>
            </a:pPr>
            <a:r>
              <a:rPr kumimoji="1" lang="zh-CN" altLang="en-US"/>
              <a:t>我们把所有假设产生的不同标记结果数记为“增长函数”，则我们可以得到增长函数的公式，增长函数的值与假设空间和</a:t>
            </a:r>
            <a:r>
              <a:rPr kumimoji="1" lang="en-US" altLang="zh-CN"/>
              <a:t>m</a:t>
            </a:r>
            <a:r>
              <a:rPr kumimoji="1" lang="zh-CN" altLang="en-US"/>
              <a:t>的大小有关</a:t>
            </a:r>
            <a:endParaRPr kumimoji="1" lang="en-US" altLang="zh-CN"/>
          </a:p>
          <a:p>
            <a:pPr>
              <a:spcBef>
                <a:spcPct val="0"/>
              </a:spcBef>
            </a:pPr>
            <a:r>
              <a:rPr kumimoji="1" lang="zh-CN" altLang="en-US"/>
              <a:t>显然，假设空间的增长函数越大，其表示能力就越强，所以增长函数描述了假设空间的复杂度。</a:t>
            </a:r>
            <a:endParaRPr kumimoji="1" lang="en-US" altLang="zh-CN"/>
          </a:p>
          <a:p>
            <a:pPr>
              <a:spcBef>
                <a:spcPct val="0"/>
              </a:spcBef>
            </a:pPr>
            <a:endParaRPr kumimoji="1" lang="en-US" altLang="zh-CN"/>
          </a:p>
        </p:txBody>
      </p:sp>
      <p:sp>
        <p:nvSpPr>
          <p:cNvPr id="2457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DEB7B0-FF00-4CEA-A432-07DAE8230704}" type="slidenum">
              <a:rPr lang="zh-CN" altLang="en-US">
                <a:cs typeface="DengXian"/>
              </a:rPr>
              <a:pPr fontAlgn="base">
                <a:spcBef>
                  <a:spcPct val="0"/>
                </a:spcBef>
                <a:spcAft>
                  <a:spcPct val="0"/>
                </a:spcAft>
              </a:pPr>
              <a:t>12</a:t>
            </a:fld>
            <a:endParaRPr lang="zh-CN" altLang="en-US">
              <a:cs typeface="DengXi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57699"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对偶问题，是一个凸二次规划问题，一定会有一个全局最优解。</a:t>
            </a:r>
          </a:p>
          <a:p>
            <a:r>
              <a:rPr lang="zh-CN" altLang="en-US">
                <a:ea typeface="宋体" charset="-122"/>
              </a:rPr>
              <a:t>强调等式约束</a:t>
            </a:r>
          </a:p>
          <a:p>
            <a:r>
              <a:rPr lang="en-US" altLang="zh-CN">
                <a:ea typeface="宋体" charset="-122"/>
              </a:rPr>
              <a:t>C</a:t>
            </a:r>
            <a:r>
              <a:rPr lang="zh-CN" altLang="en-US">
                <a:ea typeface="宋体" charset="-122"/>
              </a:rPr>
              <a:t>要具体问题具体调整。求解</a:t>
            </a:r>
            <a:r>
              <a:rPr lang="en-US" altLang="zh-CN">
                <a:ea typeface="宋体" charset="-122"/>
              </a:rPr>
              <a:t>svm</a:t>
            </a:r>
            <a:r>
              <a:rPr lang="zh-CN" altLang="en-US">
                <a:ea typeface="宋体" charset="-122"/>
              </a:rPr>
              <a:t>的对偶问题的最优解的方法，就是</a:t>
            </a:r>
            <a:r>
              <a:rPr lang="en-US" altLang="zh-CN">
                <a:ea typeface="宋体" charset="-122"/>
              </a:rPr>
              <a:t>smo </a:t>
            </a:r>
          </a:p>
          <a:p>
            <a:r>
              <a:rPr lang="zh-CN" altLang="en-US">
                <a:ea typeface="宋体" charset="-122"/>
              </a:rPr>
              <a:t>上面那个悬而未决的优化问题无非就是要找到一组最优的</a:t>
            </a:r>
            <a:r>
              <a:rPr lang="en-US" altLang="zh-CN">
                <a:ea typeface="宋体" charset="-122"/>
              </a:rPr>
              <a:t>α</a:t>
            </a:r>
            <a:r>
              <a:rPr lang="zh-CN" altLang="en-US">
                <a:ea typeface="宋体" charset="-122"/>
              </a:rPr>
              <a:t>，</a:t>
            </a:r>
            <a:r>
              <a:rPr lang="en-US" altLang="zh-CN">
                <a:ea typeface="宋体" charset="-122"/>
              </a:rPr>
              <a:t>SMO</a:t>
            </a:r>
            <a:r>
              <a:rPr lang="zh-CN" altLang="en-US">
                <a:ea typeface="宋体" charset="-122"/>
              </a:rPr>
              <a:t>算法则是把对整个</a:t>
            </a:r>
            <a:r>
              <a:rPr lang="en-US" altLang="zh-CN">
                <a:ea typeface="宋体" charset="-122"/>
              </a:rPr>
              <a:t>α</a:t>
            </a:r>
            <a:r>
              <a:rPr lang="zh-CN" altLang="en-US">
                <a:ea typeface="宋体" charset="-122"/>
              </a:rPr>
              <a:t>的优化转化为对每一对</a:t>
            </a:r>
            <a:r>
              <a:rPr lang="en-US" altLang="zh-CN">
                <a:ea typeface="宋体" charset="-122"/>
              </a:rPr>
              <a:t>αi</a:t>
            </a:r>
            <a:r>
              <a:rPr lang="zh-CN" altLang="en-US">
                <a:ea typeface="宋体" charset="-122"/>
              </a:rPr>
              <a:t>的优化， </a:t>
            </a:r>
          </a:p>
          <a:p>
            <a:endParaRPr lang="zh-CN" altLang="en-US">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60771"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现在假设</a:t>
            </a:r>
            <a:r>
              <a:rPr lang="en-US" altLang="zh-CN">
                <a:ea typeface="宋体" charset="-122"/>
              </a:rPr>
              <a:t>1</a:t>
            </a:r>
            <a:r>
              <a:rPr lang="zh-CN" altLang="en-US">
                <a:ea typeface="宋体" charset="-122"/>
              </a:rPr>
              <a:t>，</a:t>
            </a:r>
            <a:r>
              <a:rPr lang="en-US" altLang="zh-CN">
                <a:ea typeface="宋体" charset="-122"/>
              </a:rPr>
              <a:t>2</a:t>
            </a:r>
            <a:r>
              <a:rPr lang="zh-CN" altLang="en-US">
                <a:ea typeface="宋体" charset="-122"/>
              </a:rPr>
              <a:t>为未知参数，其他为已知参数。</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62819"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endParaRPr lang="zh-CN" altLang="en-US">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64867"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这就是一个关于</a:t>
            </a:r>
            <a:r>
              <a:rPr lang="en-US" altLang="zh-CN">
                <a:ea typeface="宋体" charset="-122"/>
              </a:rPr>
              <a:t>1,2</a:t>
            </a:r>
            <a:r>
              <a:rPr lang="zh-CN" altLang="en-US">
                <a:ea typeface="宋体" charset="-122"/>
              </a:rPr>
              <a:t>的一个二元函数</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67939"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我们上一轮迭代得到的解是</a:t>
            </a:r>
            <a:r>
              <a:rPr lang="en-US" altLang="zh-CN">
                <a:ea typeface="宋体" charset="-122"/>
              </a:rPr>
              <a:t>αold1,αold2α1old,α2old</a:t>
            </a:r>
            <a:br>
              <a:rPr lang="en-US" altLang="zh-CN">
                <a:ea typeface="宋体" charset="-122"/>
              </a:rPr>
            </a:br>
            <a:endParaRPr lang="zh-CN" altLang="en-US">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69987"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真实值与预测值之间的偏差函数</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72035"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将西 以及 </a:t>
            </a:r>
            <a:r>
              <a:rPr lang="en-US" altLang="zh-CN">
                <a:ea typeface="宋体" charset="-122"/>
              </a:rPr>
              <a:t>v1 v2 </a:t>
            </a:r>
            <a:r>
              <a:rPr lang="zh-CN" altLang="en-US">
                <a:ea typeface="宋体" charset="-122"/>
              </a:rPr>
              <a:t>的关系带进去</a:t>
            </a:r>
          </a:p>
          <a:p>
            <a:r>
              <a:rPr lang="en-US" altLang="zh-CN">
                <a:ea typeface="宋体" charset="-122"/>
              </a:rPr>
              <a:t>Unclipped</a:t>
            </a:r>
            <a:r>
              <a:rPr lang="zh-CN" altLang="en-US">
                <a:ea typeface="宋体" charset="-122"/>
              </a:rPr>
              <a:t>是未考虑约束条件，所以加这个上标</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75107"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注意到我们之前有个假设（写在纸上，在很多推导里也有） 这一项是满足大于</a:t>
            </a:r>
            <a:r>
              <a:rPr lang="en-US" altLang="zh-CN">
                <a:ea typeface="宋体" charset="-122"/>
              </a:rPr>
              <a:t>0</a:t>
            </a:r>
            <a:r>
              <a:rPr lang="zh-CN" altLang="en-US">
                <a:ea typeface="宋体" charset="-122"/>
              </a:rPr>
              <a:t>的，而这个系数是原来二次函数的二次项的系数，所以我们可以得到原来的二次项系数大于</a:t>
            </a:r>
            <a:r>
              <a:rPr lang="en-US" altLang="zh-CN">
                <a:ea typeface="宋体" charset="-122"/>
              </a:rPr>
              <a:t>0</a:t>
            </a:r>
            <a:r>
              <a:rPr lang="zh-CN" altLang="en-US">
                <a:ea typeface="宋体" charset="-122"/>
              </a:rPr>
              <a:t>，所以这个二次函数是一个开口向上的函数，所以要求这个二次函数的最小值，如果说极值点不在计算出的可行域的范围内，就要根据这个极值点和可行域边界值的关系来得到取最小值的地方。</a:t>
            </a:r>
          </a:p>
          <a:p>
            <a:r>
              <a:rPr lang="zh-CN" altLang="en-US">
                <a:ea typeface="宋体" charset="-122"/>
              </a:rPr>
              <a:t>①如果这个极值点在可行域左边，那么我们可以得到这个可行域内二次函数一定在单增，所以此时</a:t>
            </a:r>
            <a:r>
              <a:rPr lang="en-US" altLang="zh-CN">
                <a:ea typeface="宋体" charset="-122"/>
              </a:rPr>
              <a:t>L</a:t>
            </a:r>
            <a:r>
              <a:rPr lang="zh-CN" altLang="en-US">
                <a:ea typeface="宋体" charset="-122"/>
              </a:rPr>
              <a:t>应该是那个取最小值的地方。就如大括号的第三种情况</a:t>
            </a:r>
          </a:p>
          <a:p>
            <a:r>
              <a:rPr lang="zh-CN" altLang="en-US">
                <a:ea typeface="宋体" charset="-122"/>
              </a:rPr>
              <a:t>②如果这个极值点在可行域右边，那么此时可行域内一定单减，所以此时</a:t>
            </a:r>
            <a:r>
              <a:rPr lang="en-US" altLang="zh-CN">
                <a:ea typeface="宋体" charset="-122"/>
              </a:rPr>
              <a:t>H</a:t>
            </a:r>
            <a:r>
              <a:rPr lang="zh-CN" altLang="en-US">
                <a:ea typeface="宋体" charset="-122"/>
              </a:rPr>
              <a:t>就是那个取最小值的地方，就是大括号里的第一种情况。</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77155"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对</a:t>
            </a:r>
            <a:r>
              <a:rPr lang="en-US" altLang="zh-CN">
                <a:ea typeface="宋体" charset="-122"/>
              </a:rPr>
              <a:t>(3)</a:t>
            </a:r>
            <a:r>
              <a:rPr lang="zh-CN" altLang="en-US">
                <a:ea typeface="宋体" charset="-122"/>
              </a:rPr>
              <a:t>式求二阶导数就是</a:t>
            </a:r>
            <a:r>
              <a:rPr lang="en-US" altLang="zh-CN">
                <a:ea typeface="宋体" charset="-122"/>
              </a:rPr>
              <a:t>η=K11+K22−2K12,  </a:t>
            </a:r>
            <a:r>
              <a:rPr lang="zh-CN" altLang="en-US">
                <a:ea typeface="宋体" charset="-122"/>
              </a:rPr>
              <a:t>类似二次函数的二次项的</a:t>
            </a:r>
            <a:r>
              <a:rPr lang="zh-CN" altLang="en-US" b="1">
                <a:ea typeface="宋体" charset="-122"/>
              </a:rPr>
              <a:t>系数问题</a:t>
            </a:r>
            <a:r>
              <a:rPr lang="zh-CN" altLang="en-US">
                <a:ea typeface="宋体" charset="-122"/>
              </a:rPr>
              <a:t> </a:t>
            </a:r>
          </a:p>
          <a:p>
            <a:r>
              <a:rPr lang="zh-CN" altLang="en-US">
                <a:ea typeface="宋体" charset="-122"/>
              </a:rPr>
              <a:t>先回想一下最最简单的函数求最值问题 </a:t>
            </a:r>
          </a:p>
          <a:p>
            <a:r>
              <a:rPr lang="en-US" altLang="zh-CN">
                <a:ea typeface="宋体" charset="-122"/>
              </a:rPr>
              <a:t>=0 </a:t>
            </a:r>
            <a:r>
              <a:rPr lang="zh-CN" altLang="en-US">
                <a:ea typeface="宋体" charset="-122"/>
              </a:rPr>
              <a:t>视为一个一次函数，是一个单调函数，他的极值肯定是在边界处取得。</a:t>
            </a:r>
          </a:p>
          <a:p>
            <a:r>
              <a:rPr lang="en-US" altLang="zh-CN">
                <a:ea typeface="宋体" charset="-122"/>
              </a:rPr>
              <a:t>&lt;0</a:t>
            </a:r>
            <a:r>
              <a:rPr lang="zh-CN" altLang="en-US">
                <a:ea typeface="宋体" charset="-122"/>
              </a:rPr>
              <a:t>类似于一个二次函数，开口向下。极值肯定也是在边界处取得。</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79203"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en-US" altLang="zh-CN">
                <a:ea typeface="宋体" charset="-122"/>
              </a:rPr>
              <a:t>KKT</a:t>
            </a:r>
            <a:r>
              <a:rPr lang="zh-CN" altLang="en-US">
                <a:ea typeface="宋体" charset="-122"/>
              </a:rPr>
              <a:t>条件是对偶问题最优解的</a:t>
            </a:r>
            <a:r>
              <a:rPr lang="zh-CN" altLang="en-US" b="1">
                <a:ea typeface="宋体" charset="-122"/>
              </a:rPr>
              <a:t>必要条件</a:t>
            </a:r>
            <a:r>
              <a:rPr lang="zh-CN" altLang="en-US">
                <a:ea typeface="宋体" charset="-122"/>
              </a:rPr>
              <a:t>，约束都是根据目标函数推导得到的最优解必须满足的条件，如果违背了这些条件，那得到的解必然不是最优的，又根据这个定理，目标函数的值会减小。</a:t>
            </a:r>
          </a:p>
          <a:p>
            <a:r>
              <a:rPr lang="zh-CN" altLang="en-US">
                <a:ea typeface="宋体" charset="-122"/>
              </a:rPr>
              <a:t>一般来说，我们首先选择违反</a:t>
            </a:r>
            <a:r>
              <a:rPr lang="en-US" altLang="zh-CN">
                <a:ea typeface="宋体" charset="-122"/>
              </a:rPr>
              <a:t>0&lt;α∗i&lt;C⇒yig(xi)=10&lt;αi∗&lt;C⇒yig(xi)=1</a:t>
            </a:r>
            <a:r>
              <a:rPr lang="zh-CN" altLang="en-US">
                <a:ea typeface="宋体" charset="-122"/>
              </a:rPr>
              <a:t>这个条件的点。如果这些支持向量都满足</a:t>
            </a:r>
            <a:r>
              <a:rPr lang="en-US" altLang="zh-CN">
                <a:ea typeface="宋体" charset="-122"/>
              </a:rPr>
              <a:t>KKT</a:t>
            </a:r>
            <a:r>
              <a:rPr lang="zh-CN" altLang="en-US">
                <a:ea typeface="宋体" charset="-122"/>
              </a:rPr>
              <a:t>条件，再选择违反</a:t>
            </a:r>
            <a:r>
              <a:rPr lang="en-US" altLang="zh-CN">
                <a:ea typeface="宋体" charset="-122"/>
              </a:rPr>
              <a:t>α∗i=0⇒yig(xi)≥1αi∗=0⇒yig(xi)≥1 </a:t>
            </a:r>
            <a:r>
              <a:rPr lang="zh-CN" altLang="en-US">
                <a:ea typeface="宋体" charset="-122"/>
              </a:rPr>
              <a:t>和 </a:t>
            </a:r>
            <a:r>
              <a:rPr lang="en-US" altLang="zh-CN">
                <a:ea typeface="宋体" charset="-122"/>
              </a:rPr>
              <a:t>α∗i=C⇒yig(xi)≤1αi∗=C⇒yig(xi)≤1</a:t>
            </a:r>
            <a:r>
              <a:rPr lang="zh-CN" altLang="en-US">
                <a:ea typeface="宋体" charset="-122"/>
              </a:rPr>
              <a:t>的点。 </a:t>
            </a:r>
            <a:endParaRPr lang="en-US" altLang="zh-CN">
              <a:ea typeface="宋体" charset="-122"/>
            </a:endParaRPr>
          </a:p>
          <a:p>
            <a:endParaRPr lang="zh-CN" altLang="en-US">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来看例子</a:t>
            </a:r>
            <a:endParaRPr kumimoji="1" lang="en-US" altLang="zh-CN"/>
          </a:p>
          <a:p>
            <a:pPr>
              <a:spcBef>
                <a:spcPct val="0"/>
              </a:spcBef>
            </a:pPr>
            <a:r>
              <a:rPr kumimoji="1" lang="zh-CN" altLang="en-US"/>
              <a:t>这里，我们的假设空间是二维平面中的无数个直线方程，我们有一个三数据点的示例集</a:t>
            </a:r>
            <a:endParaRPr kumimoji="1" lang="en-US" altLang="zh-CN"/>
          </a:p>
          <a:p>
            <a:pPr>
              <a:spcBef>
                <a:spcPct val="0"/>
              </a:spcBef>
            </a:pPr>
            <a:r>
              <a:rPr kumimoji="1" lang="zh-CN" altLang="en-US"/>
              <a:t>可以发现，假设空间对示例集能够产生</a:t>
            </a:r>
            <a:r>
              <a:rPr kumimoji="1" lang="en-US" altLang="zh-CN"/>
              <a:t>8</a:t>
            </a:r>
            <a:r>
              <a:rPr kumimoji="1" lang="zh-CN" altLang="en-US"/>
              <a:t>种不同的标记结果，即在</a:t>
            </a:r>
            <a:r>
              <a:rPr kumimoji="1" lang="en-US" altLang="zh-CN"/>
              <a:t>m=3</a:t>
            </a:r>
            <a:r>
              <a:rPr kumimoji="1" lang="zh-CN" altLang="en-US"/>
              <a:t>时，增长函数的值为</a:t>
            </a:r>
            <a:r>
              <a:rPr kumimoji="1" lang="en-US" altLang="zh-CN"/>
              <a:t>8</a:t>
            </a:r>
          </a:p>
          <a:p>
            <a:pPr>
              <a:spcBef>
                <a:spcPct val="0"/>
              </a:spcBef>
            </a:pPr>
            <a:r>
              <a:rPr kumimoji="1" lang="zh-CN" altLang="en-US"/>
              <a:t>而对于</a:t>
            </a:r>
            <a:r>
              <a:rPr kumimoji="1" lang="en-US" altLang="zh-CN"/>
              <a:t>3</a:t>
            </a:r>
            <a:r>
              <a:rPr kumimoji="1" lang="zh-CN" altLang="en-US"/>
              <a:t>个示例，最多能产生</a:t>
            </a:r>
            <a:r>
              <a:rPr kumimoji="1" lang="en-US" altLang="zh-CN"/>
              <a:t>8</a:t>
            </a:r>
            <a:r>
              <a:rPr kumimoji="1" lang="zh-CN" altLang="en-US"/>
              <a:t>种标记结果，所以假设空间能实现示例集上所有的对分，即</a:t>
            </a:r>
            <a:r>
              <a:rPr kumimoji="1" lang="en-US" altLang="zh-CN"/>
              <a:t>2</a:t>
            </a:r>
            <a:r>
              <a:rPr kumimoji="1" lang="zh-CN" altLang="en-US"/>
              <a:t>的</a:t>
            </a:r>
            <a:r>
              <a:rPr kumimoji="1" lang="en-US" altLang="zh-CN"/>
              <a:t>m</a:t>
            </a:r>
            <a:r>
              <a:rPr kumimoji="1" lang="zh-CN" altLang="en-US"/>
              <a:t>次方种对分，</a:t>
            </a:r>
            <a:endParaRPr kumimoji="1" lang="en-US" altLang="zh-CN"/>
          </a:p>
          <a:p>
            <a:pPr>
              <a:spcBef>
                <a:spcPct val="0"/>
              </a:spcBef>
            </a:pPr>
            <a:r>
              <a:rPr kumimoji="1" lang="zh-CN" altLang="en-US"/>
              <a:t>这种情况下，我们说这个假设空间能将示例集“打散”。</a:t>
            </a:r>
          </a:p>
        </p:txBody>
      </p:sp>
      <p:sp>
        <p:nvSpPr>
          <p:cNvPr id="2662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93AAE0-6269-42CA-BA01-8B8313E87FC7}" type="slidenum">
              <a:rPr lang="zh-CN" altLang="en-US">
                <a:cs typeface="DengXian"/>
              </a:rPr>
              <a:pPr fontAlgn="base">
                <a:spcBef>
                  <a:spcPct val="0"/>
                </a:spcBef>
                <a:spcAft>
                  <a:spcPct val="0"/>
                </a:spcAft>
              </a:pPr>
              <a:t>13</a:t>
            </a:fld>
            <a:endParaRPr lang="zh-CN" altLang="en-US">
              <a:cs typeface="DengXi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1251"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为什么要这么遍历呢，因为随着多次子优化过程，边界变量倾向于留在边界，而非边界变量倾向于波动，这一步启发式的选择算法是基于节省时间考虑的，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3299"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直观来说，更新两个差别很大的变量，比起相似的变量，会带给目标函数更大的变化，也就是变量更新速度更快 。怎么衡量差别很大呢？借用偏差函数</a:t>
            </a:r>
            <a:br>
              <a:rPr lang="zh-CN" altLang="en-US">
                <a:ea typeface="宋体" charset="-122"/>
              </a:rPr>
            </a:br>
            <a:r>
              <a:rPr lang="zh-CN" altLang="en-US">
                <a:ea typeface="宋体" charset="-122"/>
              </a:rPr>
              <a:t> 我们要找的也就是使对于 阿尔法</a:t>
            </a:r>
            <a:r>
              <a:rPr lang="en-US" altLang="zh-CN">
                <a:ea typeface="宋体" charset="-122"/>
              </a:rPr>
              <a:t>i</a:t>
            </a:r>
            <a:r>
              <a:rPr lang="zh-CN" altLang="en-US">
                <a:ea typeface="宋体" charset="-122"/>
              </a:rPr>
              <a:t>来说使</a:t>
            </a:r>
            <a:r>
              <a:rPr lang="en-US" altLang="zh-CN">
                <a:ea typeface="宋体" charset="-122"/>
              </a:rPr>
              <a:t>|Ei-Ej| </a:t>
            </a:r>
            <a:r>
              <a:rPr lang="zh-CN" altLang="en-US">
                <a:ea typeface="宋体" charset="-122"/>
              </a:rPr>
              <a:t>最大的阿尔法</a:t>
            </a:r>
            <a:r>
              <a:rPr lang="en-US" altLang="zh-CN">
                <a:ea typeface="宋体" charset="-122"/>
              </a:rPr>
              <a:t>j .Platt</a:t>
            </a:r>
            <a:r>
              <a:rPr lang="zh-CN" altLang="en-US">
                <a:ea typeface="宋体" charset="-122"/>
              </a:rPr>
              <a:t>原文说的是计算</a:t>
            </a:r>
            <a:r>
              <a:rPr lang="en-US" altLang="zh-CN">
                <a:ea typeface="宋体" charset="-122"/>
              </a:rPr>
              <a:t>Kernel</a:t>
            </a:r>
            <a:r>
              <a:rPr lang="zh-CN" altLang="en-US">
                <a:ea typeface="宋体" charset="-122"/>
              </a:rPr>
              <a:t>函数太耗时了，所以就以</a:t>
            </a:r>
            <a:r>
              <a:rPr lang="en-US" altLang="zh-CN">
                <a:ea typeface="宋体" charset="-122"/>
              </a:rPr>
              <a:t>|E1−E2|</a:t>
            </a:r>
            <a:r>
              <a:rPr lang="zh-CN" altLang="en-US">
                <a:ea typeface="宋体" charset="-122"/>
              </a:rPr>
              <a:t>的最大值做为选择标准</a:t>
            </a:r>
            <a:r>
              <a:rPr lang="en-US" altLang="zh-CN">
                <a:ea typeface="宋体" charset="-122"/>
              </a:rPr>
              <a:t>,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5347"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更新   的作用实际就是为了让阿尔法</a:t>
            </a:r>
            <a:r>
              <a:rPr lang="en-US" altLang="zh-CN">
                <a:ea typeface="宋体" charset="-122"/>
              </a:rPr>
              <a:t>I new</a:t>
            </a:r>
            <a:r>
              <a:rPr lang="zh-CN" altLang="en-US">
                <a:ea typeface="宋体" charset="-122"/>
              </a:rPr>
              <a:t>满足</a:t>
            </a:r>
            <a:r>
              <a:rPr lang="en-US" altLang="zh-CN">
                <a:ea typeface="宋体" charset="-122"/>
              </a:rPr>
              <a:t>KKT</a:t>
            </a:r>
            <a:r>
              <a:rPr lang="zh-CN" altLang="en-US">
                <a:ea typeface="宋体" charset="-122"/>
              </a:rPr>
              <a:t>条件 </a:t>
            </a:r>
          </a:p>
          <a:p>
            <a:r>
              <a:rPr lang="zh-CN" altLang="en-US">
                <a:ea typeface="宋体" charset="-122"/>
              </a:rPr>
              <a:t>在每一次更新完 和 后，还需要更新阙值</a:t>
            </a:r>
            <a:r>
              <a:rPr lang="en-US" altLang="zh-CN">
                <a:ea typeface="宋体" charset="-122"/>
              </a:rPr>
              <a:t>b</a:t>
            </a:r>
            <a:r>
              <a:rPr lang="zh-CN" altLang="en-US">
                <a:ea typeface="宋体" charset="-122"/>
              </a:rPr>
              <a:t>，如果某个</a:t>
            </a:r>
            <a:r>
              <a:rPr lang="en-US" altLang="zh-CN">
                <a:ea typeface="宋体" charset="-122"/>
              </a:rPr>
              <a:t>α</a:t>
            </a:r>
            <a:r>
              <a:rPr lang="zh-CN" altLang="en-US">
                <a:ea typeface="宋体" charset="-122"/>
              </a:rPr>
              <a:t>更新完后是满足是一个支持向量的参数，即</a:t>
            </a:r>
            <a:r>
              <a:rPr lang="en-US" altLang="zh-CN">
                <a:ea typeface="宋体" charset="-122"/>
              </a:rPr>
              <a:t>α</a:t>
            </a:r>
            <a:r>
              <a:rPr lang="zh-CN" altLang="en-US">
                <a:ea typeface="宋体" charset="-122"/>
              </a:rPr>
              <a:t>满足在</a:t>
            </a:r>
            <a:r>
              <a:rPr lang="en-US" altLang="zh-CN">
                <a:ea typeface="宋体" charset="-122"/>
              </a:rPr>
              <a:t>0</a:t>
            </a:r>
            <a:r>
              <a:rPr lang="zh-CN" altLang="en-US">
                <a:ea typeface="宋体" charset="-122"/>
              </a:rPr>
              <a:t>和</a:t>
            </a:r>
            <a:r>
              <a:rPr lang="en-US" altLang="zh-CN">
                <a:ea typeface="宋体" charset="-122"/>
              </a:rPr>
              <a:t>C</a:t>
            </a:r>
            <a:r>
              <a:rPr lang="zh-CN" altLang="en-US">
                <a:ea typeface="宋体" charset="-122"/>
              </a:rPr>
              <a:t>之间，不包括</a:t>
            </a:r>
            <a:r>
              <a:rPr lang="en-US" altLang="zh-CN">
                <a:ea typeface="宋体" charset="-122"/>
              </a:rPr>
              <a:t>0</a:t>
            </a:r>
            <a:r>
              <a:rPr lang="zh-CN" altLang="en-US">
                <a:ea typeface="宋体" charset="-122"/>
              </a:rPr>
              <a:t>和</a:t>
            </a:r>
            <a:r>
              <a:rPr lang="en-US" altLang="zh-CN">
                <a:ea typeface="宋体" charset="-122"/>
              </a:rPr>
              <a:t>C</a:t>
            </a:r>
            <a:r>
              <a:rPr lang="zh-CN" altLang="en-US">
                <a:ea typeface="宋体" charset="-122"/>
              </a:rPr>
              <a:t>，这时称根据这个</a:t>
            </a:r>
            <a:r>
              <a:rPr lang="en-US" altLang="zh-CN">
                <a:ea typeface="宋体" charset="-122"/>
              </a:rPr>
              <a:t>α</a:t>
            </a:r>
            <a:r>
              <a:rPr lang="zh-CN" altLang="en-US">
                <a:ea typeface="宋体" charset="-122"/>
              </a:rPr>
              <a:t>求出来的</a:t>
            </a:r>
            <a:r>
              <a:rPr lang="en-US" altLang="zh-CN">
                <a:ea typeface="宋体" charset="-122"/>
              </a:rPr>
              <a:t>b</a:t>
            </a:r>
            <a:r>
              <a:rPr lang="zh-CN" altLang="en-US">
                <a:ea typeface="宋体" charset="-122"/>
              </a:rPr>
              <a:t>是比较准确的。</a:t>
            </a:r>
            <a:r>
              <a:rPr lang="en-US" altLang="zh-CN">
                <a:ea typeface="宋体" charset="-122"/>
              </a:rPr>
              <a:t>b</a:t>
            </a:r>
            <a:r>
              <a:rPr lang="zh-CN" altLang="en-US">
                <a:ea typeface="宋体" charset="-122"/>
              </a:rPr>
              <a:t>可以通过支持向量满足的性质： 来计算，所以可以通过公式：</a:t>
            </a:r>
          </a:p>
          <a:p>
            <a:r>
              <a:rPr lang="zh-CN" altLang="en-US">
                <a:ea typeface="宋体" charset="-122"/>
              </a:rPr>
              <a:t> </a:t>
            </a:r>
          </a:p>
          <a:p>
            <a:r>
              <a:rPr lang="zh-CN" altLang="en-US">
                <a:ea typeface="宋体" charset="-122"/>
              </a:rPr>
              <a:t>但是在实际计算时，</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8419" name="Rectangle 3"/>
          <p:cNvSpPr>
            <a:spLocks noGrp="1"/>
          </p:cNvSpPr>
          <p:nvPr>
            <p:ph type="body" idx="1"/>
          </p:nvPr>
        </p:nvSpPr>
        <p:spPr bwMode="auto">
          <a:xfrm>
            <a:off x="685800" y="4343400"/>
            <a:ext cx="5486400" cy="4114800"/>
          </a:xfrm>
          <a:noFill/>
        </p:spPr>
        <p:txBody>
          <a:bodyPr wrap="square" numCol="1" anchor="t" anchorCtr="0" compatLnSpc="1">
            <a:prstTxWarp prst="textNoShape">
              <a:avLst/>
            </a:prstTxWarp>
          </a:bodyPr>
          <a:lstStyle/>
          <a:p>
            <a:r>
              <a:rPr lang="zh-CN" altLang="en-US">
                <a:ea typeface="宋体" charset="-122"/>
              </a:rPr>
              <a:t>更新   的作用实际就是为了让阿尔法</a:t>
            </a:r>
            <a:r>
              <a:rPr lang="en-US" altLang="zh-CN">
                <a:ea typeface="宋体" charset="-122"/>
              </a:rPr>
              <a:t>I new</a:t>
            </a:r>
            <a:r>
              <a:rPr lang="zh-CN" altLang="en-US">
                <a:ea typeface="宋体" charset="-122"/>
              </a:rPr>
              <a:t>满足</a:t>
            </a:r>
            <a:r>
              <a:rPr lang="en-US" altLang="zh-CN">
                <a:ea typeface="宋体" charset="-122"/>
              </a:rPr>
              <a:t>KKT</a:t>
            </a:r>
            <a:r>
              <a:rPr lang="zh-CN" altLang="en-US">
                <a:ea typeface="宋体" charset="-122"/>
              </a:rPr>
              <a:t>条件 </a:t>
            </a:r>
          </a:p>
          <a:p>
            <a:r>
              <a:rPr lang="zh-CN" altLang="en-US">
                <a:ea typeface="宋体" charset="-122"/>
              </a:rPr>
              <a:t>在每一次更新完 和 后，还需要更新阙值</a:t>
            </a:r>
            <a:r>
              <a:rPr lang="en-US" altLang="zh-CN">
                <a:ea typeface="宋体" charset="-122"/>
              </a:rPr>
              <a:t>b</a:t>
            </a:r>
            <a:r>
              <a:rPr lang="zh-CN" altLang="en-US">
                <a:ea typeface="宋体" charset="-122"/>
              </a:rPr>
              <a:t>，如果某个</a:t>
            </a:r>
            <a:r>
              <a:rPr lang="en-US" altLang="zh-CN">
                <a:ea typeface="宋体" charset="-122"/>
              </a:rPr>
              <a:t>α</a:t>
            </a:r>
            <a:r>
              <a:rPr lang="zh-CN" altLang="en-US">
                <a:ea typeface="宋体" charset="-122"/>
              </a:rPr>
              <a:t>更新完后是满足是一个支持向量的参数，即</a:t>
            </a:r>
            <a:r>
              <a:rPr lang="en-US" altLang="zh-CN">
                <a:ea typeface="宋体" charset="-122"/>
              </a:rPr>
              <a:t>α</a:t>
            </a:r>
            <a:r>
              <a:rPr lang="zh-CN" altLang="en-US">
                <a:ea typeface="宋体" charset="-122"/>
              </a:rPr>
              <a:t>满足在</a:t>
            </a:r>
            <a:r>
              <a:rPr lang="en-US" altLang="zh-CN">
                <a:ea typeface="宋体" charset="-122"/>
              </a:rPr>
              <a:t>0</a:t>
            </a:r>
            <a:r>
              <a:rPr lang="zh-CN" altLang="en-US">
                <a:ea typeface="宋体" charset="-122"/>
              </a:rPr>
              <a:t>和</a:t>
            </a:r>
            <a:r>
              <a:rPr lang="en-US" altLang="zh-CN">
                <a:ea typeface="宋体" charset="-122"/>
              </a:rPr>
              <a:t>C</a:t>
            </a:r>
            <a:r>
              <a:rPr lang="zh-CN" altLang="en-US">
                <a:ea typeface="宋体" charset="-122"/>
              </a:rPr>
              <a:t>之间，不包括</a:t>
            </a:r>
            <a:r>
              <a:rPr lang="en-US" altLang="zh-CN">
                <a:ea typeface="宋体" charset="-122"/>
              </a:rPr>
              <a:t>0</a:t>
            </a:r>
            <a:r>
              <a:rPr lang="zh-CN" altLang="en-US">
                <a:ea typeface="宋体" charset="-122"/>
              </a:rPr>
              <a:t>和</a:t>
            </a:r>
            <a:r>
              <a:rPr lang="en-US" altLang="zh-CN">
                <a:ea typeface="宋体" charset="-122"/>
              </a:rPr>
              <a:t>C</a:t>
            </a:r>
            <a:r>
              <a:rPr lang="zh-CN" altLang="en-US">
                <a:ea typeface="宋体" charset="-122"/>
              </a:rPr>
              <a:t>，这时称根据这个</a:t>
            </a:r>
            <a:r>
              <a:rPr lang="en-US" altLang="zh-CN">
                <a:ea typeface="宋体" charset="-122"/>
              </a:rPr>
              <a:t>α</a:t>
            </a:r>
            <a:r>
              <a:rPr lang="zh-CN" altLang="en-US">
                <a:ea typeface="宋体" charset="-122"/>
              </a:rPr>
              <a:t>求出来的</a:t>
            </a:r>
            <a:r>
              <a:rPr lang="en-US" altLang="zh-CN">
                <a:ea typeface="宋体" charset="-122"/>
              </a:rPr>
              <a:t>b</a:t>
            </a:r>
            <a:r>
              <a:rPr lang="zh-CN" altLang="en-US">
                <a:ea typeface="宋体" charset="-122"/>
              </a:rPr>
              <a:t>是比较准确的。</a:t>
            </a:r>
            <a:r>
              <a:rPr lang="en-US" altLang="zh-CN">
                <a:ea typeface="宋体" charset="-122"/>
              </a:rPr>
              <a:t>b</a:t>
            </a:r>
            <a:r>
              <a:rPr lang="zh-CN" altLang="en-US">
                <a:ea typeface="宋体" charset="-122"/>
              </a:rPr>
              <a:t>可以通过支持向量满足的性质： 来计算，所以可以通过公式：</a:t>
            </a:r>
          </a:p>
          <a:p>
            <a:r>
              <a:rPr lang="zh-CN" altLang="en-US">
                <a:ea typeface="宋体" charset="-122"/>
              </a:rPr>
              <a:t> </a:t>
            </a:r>
          </a:p>
          <a:p>
            <a:r>
              <a:rPr lang="zh-CN" altLang="en-US">
                <a:ea typeface="宋体" charset="-122"/>
              </a:rPr>
              <a:t>但是在实际计算时，</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p:cNvSpPr>
          <p:nvPr>
            <p:ph type="sldImg"/>
          </p:nvPr>
        </p:nvSpPr>
        <p:spPr bwMode="auto">
          <a:noFill/>
          <a:ln>
            <a:solidFill>
              <a:srgbClr val="000000"/>
            </a:solidFill>
            <a:miter lim="800000"/>
            <a:headEnd/>
            <a:tailEnd/>
          </a:ln>
        </p:spPr>
      </p:sp>
      <p:sp>
        <p:nvSpPr>
          <p:cNvPr id="778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这里详细介绍一下传统的回归方式，就是简单的线性回归</a:t>
            </a:r>
            <a:r>
              <a:rPr lang="en-US" altLang="zh-CN"/>
              <a:t>.</a:t>
            </a:r>
            <a:endParaRPr lang="zh-CN" altLang="en-US"/>
          </a:p>
        </p:txBody>
      </p:sp>
      <p:sp>
        <p:nvSpPr>
          <p:cNvPr id="778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7C569EB-DD11-4511-B102-74AAD81998DC}" type="slidenum">
              <a:rPr kumimoji="0" lang="zh-CN" altLang="en-US">
                <a:cs typeface="DengXian"/>
              </a:rPr>
              <a:pPr fontAlgn="base">
                <a:spcBef>
                  <a:spcPct val="0"/>
                </a:spcBef>
                <a:spcAft>
                  <a:spcPct val="0"/>
                </a:spcAft>
              </a:pPr>
              <a:t>58</a:t>
            </a:fld>
            <a:endParaRPr kumimoji="0" lang="en-US" altLang="zh-CN">
              <a:cs typeface="DengXi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p:cNvSpPr>
          <p:nvPr>
            <p:ph type="sldImg"/>
          </p:nvPr>
        </p:nvSpPr>
        <p:spPr bwMode="auto">
          <a:noFill/>
          <a:ln>
            <a:solidFill>
              <a:srgbClr val="000000"/>
            </a:solidFill>
            <a:miter lim="800000"/>
            <a:headEnd/>
            <a:tailEnd/>
          </a:ln>
        </p:spPr>
      </p:sp>
      <p:sp>
        <p:nvSpPr>
          <p:cNvPr id="798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这里给出了基本的要求</a:t>
            </a:r>
            <a:r>
              <a:rPr lang="en-US" altLang="zh-CN"/>
              <a:t>,</a:t>
            </a:r>
            <a:r>
              <a:rPr lang="zh-CN" altLang="en-US"/>
              <a:t>数据点可以是分散在整个平面上</a:t>
            </a:r>
            <a:r>
              <a:rPr lang="en-US" altLang="zh-CN"/>
              <a:t>,</a:t>
            </a:r>
            <a:r>
              <a:rPr lang="zh-CN" altLang="en-US"/>
              <a:t>现在是给出一条回归直线</a:t>
            </a:r>
            <a:r>
              <a:rPr lang="en-US" altLang="zh-CN"/>
              <a:t>,</a:t>
            </a:r>
            <a:r>
              <a:rPr lang="zh-CN" altLang="en-US"/>
              <a:t>把落在这条线附近的那些点产生的误差都不算上是误差</a:t>
            </a:r>
            <a:r>
              <a:rPr lang="en-US" altLang="zh-CN"/>
              <a:t>,</a:t>
            </a:r>
            <a:r>
              <a:rPr lang="zh-CN" altLang="en-US"/>
              <a:t>在这条线附近</a:t>
            </a:r>
            <a:r>
              <a:rPr lang="zh-CN" altLang="en-US">
                <a:latin typeface="Cambria Math" pitchFamily="18" charset="0"/>
              </a:rPr>
              <a:t>𝜀之外</a:t>
            </a:r>
            <a:r>
              <a:rPr lang="zh-CN" altLang="en-US"/>
              <a:t>的点才计算误差。这就是我们现在使用的这个模型的基本假设</a:t>
            </a:r>
            <a:r>
              <a:rPr lang="en-US" altLang="zh-CN"/>
              <a:t>.</a:t>
            </a:r>
            <a:endParaRPr lang="zh-CN" altLang="en-US"/>
          </a:p>
        </p:txBody>
      </p:sp>
      <p:sp>
        <p:nvSpPr>
          <p:cNvPr id="798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37EF6FF-73E4-4FEA-9ED4-7EAECC2BA5CF}" type="slidenum">
              <a:rPr kumimoji="0" lang="zh-CN" altLang="en-US">
                <a:cs typeface="DengXian"/>
              </a:rPr>
              <a:pPr fontAlgn="base">
                <a:spcBef>
                  <a:spcPct val="0"/>
                </a:spcBef>
                <a:spcAft>
                  <a:spcPct val="0"/>
                </a:spcAft>
              </a:pPr>
              <a:t>59</a:t>
            </a:fld>
            <a:endParaRPr kumimoji="0" lang="en-US" altLang="zh-CN">
              <a:cs typeface="DengXi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headEnd/>
            <a:tailEnd/>
          </a:ln>
        </p:spPr>
      </p:sp>
      <p:sp>
        <p:nvSpPr>
          <p:cNvPr id="819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在</a:t>
            </a:r>
            <a:r>
              <a:rPr lang="en-US" altLang="zh-CN"/>
              <a:t>(1)</a:t>
            </a:r>
            <a:r>
              <a:rPr lang="zh-CN" altLang="en-US"/>
              <a:t>的情况下</a:t>
            </a:r>
            <a:r>
              <a:rPr lang="en-US" altLang="zh-CN"/>
              <a:t>,</a:t>
            </a:r>
            <a:r>
              <a:rPr lang="zh-CN" altLang="en-US"/>
              <a:t>实际上我们需要找到的是一个小的</a:t>
            </a:r>
            <a:r>
              <a:rPr lang="en-US" altLang="zh-CN"/>
              <a:t>w,</a:t>
            </a:r>
            <a:r>
              <a:rPr lang="zh-CN" altLang="en-US"/>
              <a:t>其中有一个比较好的方式就是最小化欧几里德泛数</a:t>
            </a:r>
            <a:r>
              <a:rPr lang="en-US" altLang="zh-CN">
                <a:latin typeface="Cambria Math" pitchFamily="18" charset="0"/>
              </a:rPr>
              <a:t>‖𝑤‖^2</a:t>
            </a:r>
            <a:r>
              <a:rPr lang="zh-CN" altLang="en-US"/>
              <a:t>。形式化的就是解决一个有限制条件的图优化问题</a:t>
            </a:r>
            <a:r>
              <a:rPr lang="en-US" altLang="zh-CN"/>
              <a:t>.</a:t>
            </a:r>
          </a:p>
          <a:p>
            <a:pPr>
              <a:spcBef>
                <a:spcPct val="0"/>
              </a:spcBef>
            </a:pPr>
            <a:r>
              <a:rPr lang="zh-CN" altLang="en-US"/>
              <a:t>默认的假设是存在按照</a:t>
            </a:r>
            <a:r>
              <a:rPr lang="zh-CN" altLang="en-US">
                <a:latin typeface="Cambria Math" pitchFamily="18" charset="0"/>
              </a:rPr>
              <a:t>𝜀精度的</a:t>
            </a:r>
            <a:r>
              <a:rPr lang="zh-CN" altLang="en-US"/>
              <a:t>点对</a:t>
            </a:r>
            <a:r>
              <a:rPr lang="en-US" altLang="zh-CN"/>
              <a:t>(x,y).</a:t>
            </a:r>
            <a:endParaRPr lang="zh-CN" altLang="en-US"/>
          </a:p>
        </p:txBody>
      </p:sp>
      <p:sp>
        <p:nvSpPr>
          <p:cNvPr id="8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911E091-8FB8-41D3-A8FB-D33721B0FE1F}" type="slidenum">
              <a:rPr kumimoji="0" lang="zh-CN" altLang="en-US">
                <a:cs typeface="DengXian"/>
              </a:rPr>
              <a:pPr fontAlgn="base">
                <a:spcBef>
                  <a:spcPct val="0"/>
                </a:spcBef>
                <a:spcAft>
                  <a:spcPct val="0"/>
                </a:spcAft>
              </a:pPr>
              <a:t>60</a:t>
            </a:fld>
            <a:endParaRPr kumimoji="0" lang="en-US" altLang="zh-CN">
              <a:cs typeface="DengXi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p:cNvSpPr>
          <p:nvPr>
            <p:ph type="sldImg"/>
          </p:nvPr>
        </p:nvSpPr>
        <p:spPr bwMode="auto">
          <a:noFill/>
          <a:ln>
            <a:solidFill>
              <a:srgbClr val="000000"/>
            </a:solidFill>
            <a:miter lim="800000"/>
            <a:headEnd/>
            <a:tailEnd/>
          </a:ln>
        </p:spPr>
      </p:sp>
      <p:sp>
        <p:nvSpPr>
          <p:cNvPr id="839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这里需要讲解一下这个不敏感函数的使用情况</a:t>
            </a:r>
          </a:p>
        </p:txBody>
      </p:sp>
      <p:sp>
        <p:nvSpPr>
          <p:cNvPr id="839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1DC32B-6D0C-43A4-84A0-B964AC3F9F12}" type="slidenum">
              <a:rPr kumimoji="0" lang="zh-CN" altLang="en-US">
                <a:cs typeface="DengXian"/>
              </a:rPr>
              <a:pPr fontAlgn="base">
                <a:spcBef>
                  <a:spcPct val="0"/>
                </a:spcBef>
                <a:spcAft>
                  <a:spcPct val="0"/>
                </a:spcAft>
              </a:pPr>
              <a:t>61</a:t>
            </a:fld>
            <a:endParaRPr kumimoji="0" lang="en-US" altLang="zh-CN">
              <a:cs typeface="DengXi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noFill/>
          <a:ln>
            <a:solidFill>
              <a:srgbClr val="000000"/>
            </a:solidFill>
            <a:miter lim="800000"/>
            <a:headEnd/>
            <a:tailEnd/>
          </a:ln>
        </p:spPr>
      </p:sp>
      <p:sp>
        <p:nvSpPr>
          <p:cNvPr id="860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接下来要做的就是进行这个问题的求解</a:t>
            </a:r>
            <a:r>
              <a:rPr lang="en-US" altLang="zh-CN"/>
              <a:t>,</a:t>
            </a:r>
            <a:r>
              <a:rPr lang="zh-CN" altLang="en-US"/>
              <a:t>很多时候</a:t>
            </a:r>
            <a:r>
              <a:rPr lang="en-US" altLang="zh-CN"/>
              <a:t>,</a:t>
            </a:r>
            <a:r>
              <a:rPr lang="zh-CN" altLang="en-US"/>
              <a:t>存在的问题是有些情况下总是存在一些误差的</a:t>
            </a:r>
            <a:r>
              <a:rPr lang="en-US" altLang="zh-CN"/>
              <a:t>.vapnik</a:t>
            </a:r>
            <a:r>
              <a:rPr lang="zh-CN" altLang="en-US"/>
              <a:t>提出了一个“</a:t>
            </a:r>
            <a:r>
              <a:rPr lang="en-US" altLang="zh-CN"/>
              <a:t>soft</a:t>
            </a:r>
            <a:r>
              <a:rPr lang="zh-CN" altLang="en-US"/>
              <a:t> </a:t>
            </a:r>
            <a:r>
              <a:rPr lang="en-US" altLang="zh-CN"/>
              <a:t>margin</a:t>
            </a:r>
            <a:r>
              <a:rPr lang="zh-CN" altLang="en-US"/>
              <a:t>”损失函数</a:t>
            </a:r>
            <a:r>
              <a:rPr lang="en-US" altLang="zh-CN"/>
              <a:t>,</a:t>
            </a:r>
            <a:r>
              <a:rPr lang="zh-CN" altLang="en-US"/>
              <a:t>增加一些松弛变量</a:t>
            </a:r>
            <a:r>
              <a:rPr lang="en-US" altLang="zh-CN"/>
              <a:t>.</a:t>
            </a:r>
            <a:endParaRPr lang="zh-CN" altLang="en-US"/>
          </a:p>
        </p:txBody>
      </p:sp>
      <p:sp>
        <p:nvSpPr>
          <p:cNvPr id="860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1A7050-80B6-4016-954E-2FF733A2AF8E}" type="slidenum">
              <a:rPr kumimoji="0" lang="zh-CN" altLang="en-US">
                <a:cs typeface="DengXian"/>
              </a:rPr>
              <a:pPr fontAlgn="base">
                <a:spcBef>
                  <a:spcPct val="0"/>
                </a:spcBef>
                <a:spcAft>
                  <a:spcPct val="0"/>
                </a:spcAft>
              </a:pPr>
              <a:t>62</a:t>
            </a:fld>
            <a:endParaRPr kumimoji="0" lang="en-US" altLang="zh-CN">
              <a:cs typeface="DengXi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前面同学提出了</a:t>
            </a:r>
            <a:r>
              <a:rPr lang="zh-CN" altLang="zh-CN"/>
              <a:t>软间隔与正则化</a:t>
            </a:r>
            <a:r>
              <a:rPr lang="zh-CN" altLang="en-US"/>
              <a:t>的问题</a:t>
            </a:r>
            <a:r>
              <a:rPr lang="en-US" altLang="zh-CN"/>
              <a:t>,</a:t>
            </a:r>
            <a:r>
              <a:rPr lang="zh-CN" altLang="en-US"/>
              <a:t>这里我们使用到其中的一些概念</a:t>
            </a:r>
            <a:r>
              <a:rPr lang="en-US" altLang="zh-CN"/>
              <a:t>.</a:t>
            </a:r>
            <a:r>
              <a:rPr lang="zh-CN" altLang="en-US"/>
              <a:t>把这个问题进行同样的化简</a:t>
            </a:r>
            <a:r>
              <a:rPr lang="en-US" altLang="zh-CN"/>
              <a:t>,</a:t>
            </a:r>
            <a:r>
              <a:rPr lang="zh-CN" altLang="en-US"/>
              <a:t>同样可以得到相关的拉格朗日公式。</a:t>
            </a:r>
            <a:endParaRPr lang="en-US">
              <a:ea typeface="DengXian"/>
            </a:endParaRPr>
          </a:p>
        </p:txBody>
      </p:sp>
      <p:sp>
        <p:nvSpPr>
          <p:cNvPr id="880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AA0E35-A8CE-4B5B-8B6E-B5734F98CC30}" type="slidenum">
              <a:rPr lang="zh-CN" altLang="en-US">
                <a:cs typeface="DengXian"/>
              </a:rPr>
              <a:pPr fontAlgn="base">
                <a:spcBef>
                  <a:spcPct val="0"/>
                </a:spcBef>
                <a:spcAft>
                  <a:spcPct val="0"/>
                </a:spcAft>
              </a:pPr>
              <a:t>63</a:t>
            </a:fld>
            <a:endParaRPr lang="en-US" altLang="zh-CN">
              <a:cs typeface="DengXi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bwMode="auto">
          <a:noFill/>
          <a:ln>
            <a:solidFill>
              <a:srgbClr val="000000"/>
            </a:solidFill>
            <a:miter lim="800000"/>
            <a:headEnd/>
            <a:tailEnd/>
          </a:ln>
        </p:spPr>
      </p:sp>
      <p:sp>
        <p:nvSpPr>
          <p:cNvPr id="286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现在我们可以正式定义</a:t>
            </a:r>
            <a:r>
              <a:rPr kumimoji="1" lang="en-US" altLang="zh-CN"/>
              <a:t>VC</a:t>
            </a:r>
            <a:r>
              <a:rPr kumimoji="1" lang="zh-CN" altLang="en-US"/>
              <a:t>维</a:t>
            </a:r>
            <a:endParaRPr kumimoji="1" lang="en-US" altLang="zh-CN"/>
          </a:p>
          <a:p>
            <a:pPr>
              <a:spcBef>
                <a:spcPct val="0"/>
              </a:spcBef>
            </a:pPr>
            <a:r>
              <a:rPr kumimoji="1" lang="zh-CN" altLang="en-US"/>
              <a:t>假设空间的</a:t>
            </a:r>
            <a:r>
              <a:rPr kumimoji="1" lang="en-US" altLang="zh-CN"/>
              <a:t>VC</a:t>
            </a:r>
            <a:r>
              <a:rPr kumimoji="1" lang="zh-CN" altLang="en-US"/>
              <a:t>维定义为能被假设空间打散的最大示例集的大小，如公式所示</a:t>
            </a:r>
            <a:endParaRPr kumimoji="1" lang="en-US" altLang="zh-CN"/>
          </a:p>
          <a:p>
            <a:pPr>
              <a:spcBef>
                <a:spcPct val="0"/>
              </a:spcBef>
            </a:pPr>
            <a:r>
              <a:rPr kumimoji="1" lang="zh-CN" altLang="en-US"/>
              <a:t>换句话说，如果假设空间</a:t>
            </a:r>
            <a:r>
              <a:rPr kumimoji="1" lang="en-US" altLang="zh-CN"/>
              <a:t>H</a:t>
            </a:r>
            <a:r>
              <a:rPr kumimoji="1" lang="zh-CN" altLang="en-US"/>
              <a:t>的</a:t>
            </a:r>
            <a:r>
              <a:rPr kumimoji="1" lang="en-US" altLang="zh-CN"/>
              <a:t>VC</a:t>
            </a:r>
            <a:r>
              <a:rPr kumimoji="1" lang="zh-CN" altLang="en-US"/>
              <a:t>维是</a:t>
            </a:r>
            <a:r>
              <a:rPr kumimoji="1" lang="en-US" altLang="zh-CN"/>
              <a:t>d</a:t>
            </a:r>
            <a:r>
              <a:rPr kumimoji="1" lang="zh-CN" altLang="en-US"/>
              <a:t>，那么存在一个大小为</a:t>
            </a:r>
            <a:r>
              <a:rPr kumimoji="1" lang="en-US" altLang="zh-CN"/>
              <a:t>d</a:t>
            </a:r>
            <a:r>
              <a:rPr kumimoji="1" lang="zh-CN" altLang="en-US"/>
              <a:t>的示例集被</a:t>
            </a:r>
            <a:r>
              <a:rPr kumimoji="1" lang="en-US" altLang="zh-CN"/>
              <a:t>H</a:t>
            </a:r>
            <a:r>
              <a:rPr kumimoji="1" lang="zh-CN" altLang="en-US"/>
              <a:t>打散，且不存在任何一个大小为</a:t>
            </a:r>
            <a:r>
              <a:rPr kumimoji="1" lang="en-US" altLang="zh-CN"/>
              <a:t>d+1</a:t>
            </a:r>
            <a:r>
              <a:rPr kumimoji="1" lang="zh-CN" altLang="en-US"/>
              <a:t>的示例集被</a:t>
            </a:r>
            <a:r>
              <a:rPr kumimoji="1" lang="en-US" altLang="zh-CN"/>
              <a:t>H</a:t>
            </a:r>
            <a:r>
              <a:rPr kumimoji="1" lang="zh-CN" altLang="en-US"/>
              <a:t>打散</a:t>
            </a:r>
            <a:endParaRPr kumimoji="1" lang="en-US" altLang="zh-CN"/>
          </a:p>
          <a:p>
            <a:pPr>
              <a:spcBef>
                <a:spcPct val="0"/>
              </a:spcBef>
            </a:pPr>
            <a:r>
              <a:rPr kumimoji="1" lang="zh-CN" altLang="en-US"/>
              <a:t>注意，假设空间</a:t>
            </a:r>
            <a:r>
              <a:rPr kumimoji="1" lang="en-US" altLang="zh-CN"/>
              <a:t>H</a:t>
            </a:r>
            <a:r>
              <a:rPr kumimoji="1" lang="zh-CN" altLang="en-US"/>
              <a:t>的</a:t>
            </a:r>
            <a:r>
              <a:rPr kumimoji="1" lang="en-US" altLang="zh-CN"/>
              <a:t>VC</a:t>
            </a:r>
            <a:r>
              <a:rPr kumimoji="1" lang="zh-CN" altLang="en-US"/>
              <a:t>维是</a:t>
            </a:r>
            <a:r>
              <a:rPr kumimoji="1" lang="en-US" altLang="zh-CN"/>
              <a:t>d</a:t>
            </a:r>
            <a:r>
              <a:rPr kumimoji="1" lang="zh-CN" altLang="en-US"/>
              <a:t>并不是说任何大小为</a:t>
            </a:r>
            <a:r>
              <a:rPr kumimoji="1" lang="en-US" altLang="zh-CN"/>
              <a:t>d</a:t>
            </a:r>
            <a:r>
              <a:rPr kumimoji="1" lang="zh-CN" altLang="en-US"/>
              <a:t>的示例集都能被其打散。</a:t>
            </a:r>
            <a:endParaRPr kumimoji="1" lang="en-US" altLang="zh-CN"/>
          </a:p>
          <a:p>
            <a:pPr>
              <a:spcBef>
                <a:spcPct val="0"/>
              </a:spcBef>
            </a:pPr>
            <a:endParaRPr kumimoji="1" lang="zh-CN" altLang="en-US"/>
          </a:p>
        </p:txBody>
      </p:sp>
      <p:sp>
        <p:nvSpPr>
          <p:cNvPr id="2867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3F186CC-05D1-4DA7-B065-693484483B0C}" type="slidenum">
              <a:rPr lang="zh-CN" altLang="en-US">
                <a:cs typeface="DengXian"/>
              </a:rPr>
              <a:pPr fontAlgn="base">
                <a:spcBef>
                  <a:spcPct val="0"/>
                </a:spcBef>
                <a:spcAft>
                  <a:spcPct val="0"/>
                </a:spcAft>
              </a:pPr>
              <a:t>14</a:t>
            </a:fld>
            <a:endParaRPr lang="zh-CN" altLang="en-US">
              <a:cs typeface="DengXi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这里我们就得到了需要优化的式子的拉格朗日公式</a:t>
            </a:r>
            <a:r>
              <a:rPr lang="en-US" altLang="zh-CN"/>
              <a:t>,</a:t>
            </a:r>
            <a:r>
              <a:rPr lang="zh-CN" altLang="en-US"/>
              <a:t>然后我们对公式进行求解</a:t>
            </a:r>
            <a:r>
              <a:rPr lang="en-US" altLang="zh-CN"/>
              <a:t>.</a:t>
            </a:r>
            <a:r>
              <a:rPr lang="zh-CN" altLang="en-US"/>
              <a:t>首先是求偏导</a:t>
            </a:r>
            <a:r>
              <a:rPr lang="en-US" altLang="zh-CN"/>
              <a:t>,</a:t>
            </a:r>
          </a:p>
          <a:p>
            <a:pPr>
              <a:spcBef>
                <a:spcPct val="0"/>
              </a:spcBef>
            </a:pPr>
            <a:endParaRPr lang="en-US" altLang="zh-CN"/>
          </a:p>
        </p:txBody>
      </p:sp>
      <p:sp>
        <p:nvSpPr>
          <p:cNvPr id="901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67C463-8FEF-4C45-95E0-9384EE62EBE2}" type="slidenum">
              <a:rPr lang="zh-CN" altLang="en-US">
                <a:cs typeface="DengXian"/>
              </a:rPr>
              <a:pPr fontAlgn="base">
                <a:spcBef>
                  <a:spcPct val="0"/>
                </a:spcBef>
                <a:spcAft>
                  <a:spcPct val="0"/>
                </a:spcAft>
              </a:pPr>
              <a:t>64</a:t>
            </a:fld>
            <a:endParaRPr lang="en-US" altLang="zh-CN">
              <a:cs typeface="DengXi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求偏导后</a:t>
            </a:r>
            <a:r>
              <a:rPr lang="en-US" altLang="zh-CN"/>
              <a:t>,</a:t>
            </a:r>
            <a:r>
              <a:rPr lang="zh-CN" altLang="en-US"/>
              <a:t>使得各个求偏导后的式子都为零</a:t>
            </a:r>
            <a:r>
              <a:rPr lang="en-US" altLang="zh-CN"/>
              <a:t>,</a:t>
            </a:r>
            <a:r>
              <a:rPr lang="zh-CN" altLang="en-US"/>
              <a:t>再进行求解其中的参数</a:t>
            </a:r>
            <a:r>
              <a:rPr lang="en-US" altLang="zh-CN"/>
              <a:t>.</a:t>
            </a:r>
          </a:p>
          <a:p>
            <a:pPr>
              <a:spcBef>
                <a:spcPct val="0"/>
              </a:spcBef>
            </a:pPr>
            <a:endParaRPr lang="en-US" altLang="zh-CN"/>
          </a:p>
        </p:txBody>
      </p:sp>
      <p:sp>
        <p:nvSpPr>
          <p:cNvPr id="921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4944796-E2C3-4357-849E-7D338D9D23E6}" type="slidenum">
              <a:rPr lang="zh-CN" altLang="en-US">
                <a:cs typeface="DengXian"/>
              </a:rPr>
              <a:pPr fontAlgn="base">
                <a:spcBef>
                  <a:spcPct val="0"/>
                </a:spcBef>
                <a:spcAft>
                  <a:spcPct val="0"/>
                </a:spcAft>
              </a:pPr>
              <a:t>65</a:t>
            </a:fld>
            <a:endParaRPr lang="en-US" altLang="zh-CN">
              <a:cs typeface="DengXi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p:cNvSpPr>
          <p:nvPr>
            <p:ph type="sldImg"/>
          </p:nvPr>
        </p:nvSpPr>
        <p:spPr bwMode="auto">
          <a:noFill/>
          <a:ln>
            <a:solidFill>
              <a:srgbClr val="000000"/>
            </a:solidFill>
            <a:miter lim="800000"/>
            <a:headEnd/>
            <a:tailEnd/>
          </a:ln>
        </p:spPr>
      </p:sp>
      <p:sp>
        <p:nvSpPr>
          <p:cNvPr id="942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这里下面的东西是需要详细的介绍一下的</a:t>
            </a:r>
            <a:r>
              <a:rPr lang="en-US" altLang="zh-CN"/>
              <a:t>.</a:t>
            </a:r>
            <a:r>
              <a:rPr lang="zh-CN" altLang="en-US"/>
              <a:t>特别是公式的推导相关的东西</a:t>
            </a:r>
            <a:r>
              <a:rPr lang="en-US" altLang="zh-CN"/>
              <a:t>.</a:t>
            </a:r>
            <a:r>
              <a:rPr lang="zh-CN" altLang="en-US"/>
              <a:t>这里需要的一个条件是</a:t>
            </a:r>
            <a:r>
              <a:rPr lang="en-US" altLang="zh-CN"/>
              <a:t>kkt</a:t>
            </a:r>
            <a:r>
              <a:rPr lang="zh-CN" altLang="en-US"/>
              <a:t>条件</a:t>
            </a:r>
            <a:r>
              <a:rPr lang="en-US" altLang="zh-CN"/>
              <a:t>,</a:t>
            </a:r>
            <a:r>
              <a:rPr lang="zh-CN" altLang="en-US"/>
              <a:t>因为前面的同学讲过了这个条件</a:t>
            </a:r>
            <a:r>
              <a:rPr lang="en-US" altLang="zh-CN"/>
              <a:t>,</a:t>
            </a:r>
            <a:r>
              <a:rPr lang="zh-CN" altLang="en-US"/>
              <a:t>这里我们就直接使用这个条件</a:t>
            </a:r>
            <a:r>
              <a:rPr lang="en-US" altLang="zh-CN"/>
              <a:t>.</a:t>
            </a:r>
            <a:endParaRPr lang="zh-CN" altLang="en-US"/>
          </a:p>
        </p:txBody>
      </p:sp>
      <p:sp>
        <p:nvSpPr>
          <p:cNvPr id="9421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1E9ED0-F174-41DC-BE6A-2850D6DA6E1D}" type="slidenum">
              <a:rPr kumimoji="0" lang="zh-CN" altLang="en-US">
                <a:cs typeface="DengXian"/>
              </a:rPr>
              <a:pPr fontAlgn="base">
                <a:spcBef>
                  <a:spcPct val="0"/>
                </a:spcBef>
                <a:spcAft>
                  <a:spcPct val="0"/>
                </a:spcAft>
              </a:pPr>
              <a:t>66</a:t>
            </a:fld>
            <a:endParaRPr kumimoji="0" lang="en-US" altLang="zh-CN">
              <a:cs typeface="DengXi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a:p>
        </p:txBody>
      </p:sp>
      <p:sp>
        <p:nvSpPr>
          <p:cNvPr id="972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410049-673D-4782-BA91-A23EF1BD5A82}" type="slidenum">
              <a:rPr lang="zh-CN" altLang="en-US">
                <a:cs typeface="DengXian"/>
              </a:rPr>
              <a:pPr fontAlgn="base">
                <a:spcBef>
                  <a:spcPct val="0"/>
                </a:spcBef>
                <a:spcAft>
                  <a:spcPct val="0"/>
                </a:spcAft>
              </a:pPr>
              <a:t>68</a:t>
            </a:fld>
            <a:endParaRPr lang="en-US" altLang="zh-CN">
              <a:cs typeface="DengXi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核函数前面的同学已经讲解了一下</a:t>
            </a:r>
            <a:r>
              <a:rPr lang="en-US" altLang="zh-CN"/>
              <a:t>,</a:t>
            </a:r>
            <a:r>
              <a:rPr lang="zh-CN" altLang="en-US"/>
              <a:t>这里不再深入的介绍</a:t>
            </a:r>
            <a:r>
              <a:rPr lang="en-US" altLang="zh-CN"/>
              <a:t>.</a:t>
            </a:r>
          </a:p>
        </p:txBody>
      </p:sp>
      <p:sp>
        <p:nvSpPr>
          <p:cNvPr id="993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CA0694-7528-47B9-9CB4-C590E1B342F7}" type="slidenum">
              <a:rPr lang="zh-CN" altLang="en-US">
                <a:cs typeface="DengXian"/>
              </a:rPr>
              <a:pPr fontAlgn="base">
                <a:spcBef>
                  <a:spcPct val="0"/>
                </a:spcBef>
                <a:spcAft>
                  <a:spcPct val="0"/>
                </a:spcAft>
              </a:pPr>
              <a:t>69</a:t>
            </a:fld>
            <a:endParaRPr lang="en-US" altLang="zh-CN">
              <a:cs typeface="DengXi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p:cNvSpPr>
          <p:nvPr>
            <p:ph type="sldImg"/>
          </p:nvPr>
        </p:nvSpPr>
        <p:spPr bwMode="auto">
          <a:noFill/>
          <a:ln>
            <a:solidFill>
              <a:srgbClr val="000000"/>
            </a:solidFill>
            <a:miter lim="800000"/>
            <a:headEnd/>
            <a:tailEnd/>
          </a:ln>
        </p:spPr>
      </p:sp>
      <p:sp>
        <p:nvSpPr>
          <p:cNvPr id="1013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前面讲解了支持向量回归的一些简单问题。</a:t>
            </a:r>
            <a:r>
              <a:rPr lang="zh-CN" altLang="zh-CN"/>
              <a:t>用于回归的</a:t>
            </a:r>
            <a:r>
              <a:rPr lang="en-US" altLang="zh-CN"/>
              <a:t>SV</a:t>
            </a:r>
            <a:r>
              <a:rPr lang="zh-CN" altLang="zh-CN"/>
              <a:t>算法看起来可能是相当奇怪的</a:t>
            </a:r>
            <a:r>
              <a:rPr lang="en-US" altLang="zh-CN"/>
              <a:t>.</a:t>
            </a:r>
            <a:r>
              <a:rPr lang="zh-CN" altLang="zh-CN"/>
              <a:t>并且与其他现有的函数比起来函数之间是没有关系的。但是现在可以加上标准的数学符号</a:t>
            </a:r>
            <a:r>
              <a:rPr lang="en-US" altLang="zh-CN"/>
              <a:t>,</a:t>
            </a:r>
            <a:r>
              <a:rPr lang="zh-CN" altLang="zh-CN"/>
              <a:t>与前面的工作关联起来</a:t>
            </a:r>
            <a:r>
              <a:rPr lang="en-US" altLang="zh-CN"/>
              <a:t>.</a:t>
            </a:r>
            <a:r>
              <a:rPr lang="zh-CN" altLang="zh-CN"/>
              <a:t>重点研究的是线性情况</a:t>
            </a:r>
            <a:r>
              <a:rPr lang="en-US" altLang="zh-CN"/>
              <a:t>,</a:t>
            </a:r>
            <a:r>
              <a:rPr lang="zh-CN" altLang="zh-CN"/>
              <a:t>非线性的情况只需要使用核方法就能解决</a:t>
            </a:r>
            <a:r>
              <a:rPr lang="en-US" altLang="zh-CN"/>
              <a:t>.</a:t>
            </a:r>
          </a:p>
          <a:p>
            <a:pPr>
              <a:spcBef>
                <a:spcPct val="0"/>
              </a:spcBef>
            </a:pPr>
            <a:endParaRPr lang="en-US" altLang="zh-CN"/>
          </a:p>
          <a:p>
            <a:pPr>
              <a:spcBef>
                <a:spcPct val="0"/>
              </a:spcBef>
            </a:pPr>
            <a:endParaRPr lang="en-US" altLang="zh-CN"/>
          </a:p>
          <a:p>
            <a:pPr>
              <a:spcBef>
                <a:spcPct val="0"/>
              </a:spcBef>
            </a:pPr>
            <a:r>
              <a:rPr lang="zh-CN" altLang="zh-CN"/>
              <a:t>就像我们开始提出的那样</a:t>
            </a:r>
            <a:r>
              <a:rPr lang="en-US" altLang="zh-CN"/>
              <a:t>,</a:t>
            </a:r>
            <a:r>
              <a:rPr lang="zh-CN" altLang="zh-CN"/>
              <a:t>我们有一些</a:t>
            </a:r>
            <a:r>
              <a:rPr lang="zh-CN" altLang="en-US"/>
              <a:t>训练数据</a:t>
            </a:r>
            <a:r>
              <a:rPr lang="en-US" altLang="zh-CN"/>
              <a:t>, </a:t>
            </a:r>
            <a:r>
              <a:rPr lang="en-US" altLang="zh-CN">
                <a:latin typeface="Cambria Math" pitchFamily="18" charset="0"/>
              </a:rPr>
              <a:t>𝐷=</a:t>
            </a:r>
            <a:r>
              <a:rPr lang="zh-CN" altLang="zh-CN">
                <a:latin typeface="Cambria Math" pitchFamily="18" charset="0"/>
              </a:rPr>
              <a:t>{(</a:t>
            </a:r>
            <a:r>
              <a:rPr lang="en-US" altLang="zh-CN">
                <a:latin typeface="Cambria Math" pitchFamily="18" charset="0"/>
              </a:rPr>
              <a:t>𝑥</a:t>
            </a:r>
            <a:r>
              <a:rPr lang="zh-CN" altLang="zh-CN">
                <a:latin typeface="Cambria Math" pitchFamily="18" charset="0"/>
              </a:rPr>
              <a:t>_</a:t>
            </a:r>
            <a:r>
              <a:rPr lang="en-US" altLang="zh-CN">
                <a:latin typeface="Cambria Math" pitchFamily="18" charset="0"/>
              </a:rPr>
              <a:t>1,𝑦</a:t>
            </a:r>
            <a:r>
              <a:rPr lang="zh-CN" altLang="zh-CN">
                <a:latin typeface="Cambria Math" pitchFamily="18" charset="0"/>
              </a:rPr>
              <a:t>_</a:t>
            </a:r>
            <a:r>
              <a:rPr lang="en-US" altLang="zh-CN">
                <a:latin typeface="Cambria Math" pitchFamily="18" charset="0"/>
              </a:rPr>
              <a:t>1 ),</a:t>
            </a:r>
            <a:r>
              <a:rPr lang="zh-CN" altLang="zh-CN">
                <a:latin typeface="Cambria Math" pitchFamily="18" charset="0"/>
              </a:rPr>
              <a:t>(</a:t>
            </a:r>
            <a:r>
              <a:rPr lang="en-US" altLang="zh-CN">
                <a:latin typeface="Cambria Math" pitchFamily="18" charset="0"/>
              </a:rPr>
              <a:t>𝑥</a:t>
            </a:r>
            <a:r>
              <a:rPr lang="zh-CN" altLang="zh-CN">
                <a:latin typeface="Cambria Math" pitchFamily="18" charset="0"/>
              </a:rPr>
              <a:t>_</a:t>
            </a:r>
            <a:r>
              <a:rPr lang="en-US" altLang="zh-CN">
                <a:latin typeface="Cambria Math" pitchFamily="18" charset="0"/>
              </a:rPr>
              <a:t>2,𝑦</a:t>
            </a:r>
            <a:r>
              <a:rPr lang="zh-CN" altLang="zh-CN">
                <a:latin typeface="Cambria Math" pitchFamily="18" charset="0"/>
              </a:rPr>
              <a:t>_</a:t>
            </a:r>
            <a:r>
              <a:rPr lang="en-US" altLang="zh-CN">
                <a:latin typeface="Cambria Math" pitchFamily="18" charset="0"/>
              </a:rPr>
              <a:t>2 ),…,</a:t>
            </a:r>
            <a:r>
              <a:rPr lang="zh-CN" altLang="zh-CN">
                <a:latin typeface="Cambria Math" pitchFamily="18" charset="0"/>
              </a:rPr>
              <a:t>(</a:t>
            </a:r>
            <a:r>
              <a:rPr lang="en-US" altLang="zh-CN">
                <a:latin typeface="Cambria Math" pitchFamily="18" charset="0"/>
              </a:rPr>
              <a:t>𝑥</a:t>
            </a:r>
            <a:r>
              <a:rPr lang="zh-CN" altLang="zh-CN">
                <a:latin typeface="Cambria Math" pitchFamily="18" charset="0"/>
              </a:rPr>
              <a:t>_</a:t>
            </a:r>
            <a:r>
              <a:rPr lang="en-US" altLang="zh-CN">
                <a:latin typeface="Cambria Math" pitchFamily="18" charset="0"/>
              </a:rPr>
              <a:t>𝑚,𝑦</a:t>
            </a:r>
            <a:r>
              <a:rPr lang="zh-CN" altLang="zh-CN">
                <a:latin typeface="Cambria Math" pitchFamily="18" charset="0"/>
              </a:rPr>
              <a:t>_</a:t>
            </a:r>
            <a:r>
              <a:rPr lang="en-US" altLang="zh-CN">
                <a:latin typeface="Cambria Math" pitchFamily="18" charset="0"/>
              </a:rPr>
              <a:t>𝑚 )},⊂𝒳×R</a:t>
            </a:r>
            <a:endParaRPr lang="en-US" altLang="zh-CN"/>
          </a:p>
          <a:p>
            <a:pPr>
              <a:spcBef>
                <a:spcPct val="0"/>
              </a:spcBef>
            </a:pPr>
            <a:r>
              <a:rPr lang="zh-CN" altLang="en-US"/>
              <a:t>独立同分布概念讲一下</a:t>
            </a:r>
            <a:r>
              <a:rPr lang="en-US" altLang="zh-CN"/>
              <a:t>:</a:t>
            </a:r>
          </a:p>
          <a:p>
            <a:pPr>
              <a:spcBef>
                <a:spcPct val="0"/>
              </a:spcBef>
            </a:pPr>
            <a:r>
              <a:rPr lang="en-US" altLang="zh-CN"/>
              <a:t>      </a:t>
            </a:r>
          </a:p>
          <a:p>
            <a:pPr>
              <a:spcBef>
                <a:spcPct val="0"/>
              </a:spcBef>
            </a:pPr>
            <a:endParaRPr lang="zh-CN" altLang="zh-CN"/>
          </a:p>
        </p:txBody>
      </p:sp>
      <p:sp>
        <p:nvSpPr>
          <p:cNvPr id="1013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D68422-1681-4A2B-80D0-17193AD6D81D}" type="slidenum">
              <a:rPr kumimoji="0" lang="zh-CN" altLang="en-US">
                <a:cs typeface="DengXian"/>
              </a:rPr>
              <a:pPr fontAlgn="base">
                <a:spcBef>
                  <a:spcPct val="0"/>
                </a:spcBef>
                <a:spcAft>
                  <a:spcPct val="0"/>
                </a:spcAft>
              </a:pPr>
              <a:t>70</a:t>
            </a:fld>
            <a:endParaRPr kumimoji="0" lang="en-US" altLang="zh-CN">
              <a:cs typeface="DengXi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bwMode="auto">
          <a:noFill/>
          <a:ln>
            <a:solidFill>
              <a:srgbClr val="000000"/>
            </a:solidFill>
            <a:miter lim="800000"/>
            <a:headEnd/>
            <a:tailEnd/>
          </a:ln>
        </p:spPr>
      </p:sp>
      <p:sp>
        <p:nvSpPr>
          <p:cNvPr id="1034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       </a:t>
            </a:r>
            <a:r>
              <a:rPr lang="zh-CN" altLang="zh-CN"/>
              <a:t>这里的</a:t>
            </a:r>
            <a:r>
              <a:rPr lang="en-US" altLang="zh-CN"/>
              <a:t>(c(x,y,f(x))</a:t>
            </a:r>
            <a:r>
              <a:rPr lang="zh-CN" altLang="zh-CN"/>
              <a:t>表明的是一个代价函数决定我们如何来惩罚估计误差</a:t>
            </a:r>
            <a:r>
              <a:rPr lang="en-US" altLang="zh-CN"/>
              <a:t>.</a:t>
            </a:r>
            <a:r>
              <a:rPr lang="zh-CN" altLang="zh-CN"/>
              <a:t>现在的情况是</a:t>
            </a:r>
            <a:r>
              <a:rPr lang="en-US" altLang="zh-CN"/>
              <a:t>,</a:t>
            </a:r>
            <a:r>
              <a:rPr lang="zh-CN" altLang="zh-CN"/>
              <a:t>我们并不知道这里的分布</a:t>
            </a:r>
            <a:r>
              <a:rPr lang="en-US" altLang="zh-CN"/>
              <a:t>P(x,y),</a:t>
            </a:r>
            <a:r>
              <a:rPr lang="zh-CN" altLang="zh-CN"/>
              <a:t>所以我们只能使用数据集</a:t>
            </a:r>
            <a:r>
              <a:rPr lang="en-US" altLang="zh-CN"/>
              <a:t>D</a:t>
            </a:r>
            <a:r>
              <a:rPr lang="zh-CN" altLang="zh-CN"/>
              <a:t>来估计函数</a:t>
            </a:r>
            <a:r>
              <a:rPr lang="en-US" altLang="zh-CN"/>
              <a:t>f</a:t>
            </a:r>
            <a:r>
              <a:rPr lang="zh-CN" altLang="zh-CN"/>
              <a:t>来最小化</a:t>
            </a:r>
            <a:r>
              <a:rPr lang="en-US" altLang="zh-CN"/>
              <a:t>R[f].</a:t>
            </a:r>
            <a:r>
              <a:rPr lang="zh-CN" altLang="zh-CN"/>
              <a:t>一个可能的逼近是用经验估计来代替积分</a:t>
            </a:r>
            <a:r>
              <a:rPr lang="en-US" altLang="zh-CN"/>
              <a:t>.</a:t>
            </a:r>
            <a:r>
              <a:rPr lang="zh-CN" altLang="zh-CN"/>
              <a:t>从而得到所谓的经验风险函数</a:t>
            </a:r>
            <a:r>
              <a:rPr lang="en-US" altLang="zh-CN"/>
              <a:t>.</a:t>
            </a:r>
            <a:endParaRPr lang="zh-CN" altLang="zh-CN"/>
          </a:p>
          <a:p>
            <a:pPr>
              <a:spcBef>
                <a:spcPct val="0"/>
              </a:spcBef>
            </a:pPr>
            <a:r>
              <a:rPr lang="en-US" altLang="zh-CN"/>
              <a:t>      </a:t>
            </a:r>
            <a:r>
              <a:rPr lang="zh-CN" altLang="en-US"/>
              <a:t>这里讲解一下 为什么使用数据方法来求解这个问题</a:t>
            </a:r>
            <a:r>
              <a:rPr lang="en-US" altLang="zh-CN"/>
              <a:t>,</a:t>
            </a:r>
            <a:r>
              <a:rPr lang="zh-CN" altLang="en-US"/>
              <a:t>举个例子就是使用 求积分的方法</a:t>
            </a:r>
            <a:r>
              <a:rPr lang="en-US" altLang="zh-CN"/>
              <a:t>.</a:t>
            </a:r>
            <a:r>
              <a:rPr lang="zh-CN" altLang="en-US"/>
              <a:t>使用的是“分割</a:t>
            </a:r>
            <a:r>
              <a:rPr lang="en-US" altLang="zh-CN"/>
              <a:t>,</a:t>
            </a:r>
            <a:r>
              <a:rPr lang="zh-CN" altLang="en-US"/>
              <a:t>近似求和取极限”</a:t>
            </a:r>
            <a:r>
              <a:rPr lang="en-US" altLang="zh-CN"/>
              <a:t>,</a:t>
            </a:r>
            <a:r>
              <a:rPr lang="zh-CN" altLang="en-US"/>
              <a:t>当然做这个之前需要满足的是</a:t>
            </a:r>
            <a:r>
              <a:rPr lang="en-US" altLang="zh-CN"/>
              <a:t>,</a:t>
            </a:r>
            <a:r>
              <a:rPr lang="zh-CN" altLang="en-US"/>
              <a:t>这里的函数是可积分的</a:t>
            </a:r>
            <a:r>
              <a:rPr lang="en-US" altLang="zh-CN"/>
              <a:t>,</a:t>
            </a:r>
            <a:r>
              <a:rPr lang="zh-CN" altLang="en-US"/>
              <a:t>积分的条件是：    现在不过多讨论这个</a:t>
            </a:r>
            <a:r>
              <a:rPr lang="en-US" altLang="zh-CN"/>
              <a:t>,</a:t>
            </a:r>
            <a:r>
              <a:rPr lang="zh-CN" altLang="en-US"/>
              <a:t>根据题目的意思现在假定的是数据是可积分的</a:t>
            </a:r>
            <a:r>
              <a:rPr lang="en-US" altLang="zh-CN"/>
              <a:t>.</a:t>
            </a:r>
            <a:r>
              <a:rPr lang="zh-CN" altLang="en-US"/>
              <a:t>另外</a:t>
            </a:r>
            <a:r>
              <a:rPr lang="en-US" altLang="zh-CN"/>
              <a:t>,</a:t>
            </a:r>
            <a:r>
              <a:rPr lang="zh-CN" altLang="en-US"/>
              <a:t>使用数值积分来算的话有些软件是算不了的</a:t>
            </a:r>
            <a:r>
              <a:rPr lang="en-US" altLang="zh-CN"/>
              <a:t>,</a:t>
            </a:r>
            <a:r>
              <a:rPr lang="zh-CN" altLang="en-US"/>
              <a:t>因为好多的情况下软件都是进行数值计算</a:t>
            </a:r>
            <a:r>
              <a:rPr lang="en-US" altLang="zh-CN"/>
              <a:t>,</a:t>
            </a:r>
            <a:r>
              <a:rPr lang="zh-CN" altLang="en-US"/>
              <a:t>不是符号计算。</a:t>
            </a:r>
            <a:endParaRPr lang="en-US" altLang="zh-CN"/>
          </a:p>
          <a:p>
            <a:pPr>
              <a:spcBef>
                <a:spcPct val="0"/>
              </a:spcBef>
            </a:pPr>
            <a:endParaRPr lang="en-US" altLang="zh-CN"/>
          </a:p>
          <a:p>
            <a:pPr>
              <a:spcBef>
                <a:spcPct val="0"/>
              </a:spcBef>
            </a:pPr>
            <a:r>
              <a:rPr lang="zh-CN" altLang="zh-CN"/>
              <a:t>很多的算法</a:t>
            </a:r>
            <a:r>
              <a:rPr lang="en-US" altLang="zh-CN"/>
              <a:t>,</a:t>
            </a:r>
            <a:r>
              <a:rPr lang="zh-CN" altLang="zh-CN"/>
              <a:t>就像正则网络</a:t>
            </a:r>
            <a:r>
              <a:rPr lang="en-US" altLang="zh-CN"/>
              <a:t>,</a:t>
            </a:r>
            <a:r>
              <a:rPr lang="zh-CN" altLang="zh-CN"/>
              <a:t>或者是带权衰减正则网络最小化的表达式与（</a:t>
            </a:r>
            <a:r>
              <a:rPr lang="en-US" altLang="zh-CN"/>
              <a:t>25</a:t>
            </a:r>
            <a:r>
              <a:rPr lang="zh-CN" altLang="zh-CN"/>
              <a:t>）都是类似的</a:t>
            </a:r>
            <a:r>
              <a:rPr lang="en-US" altLang="zh-CN"/>
              <a:t>.</a:t>
            </a:r>
            <a:r>
              <a:rPr lang="zh-CN" altLang="en-US"/>
              <a:t>这样我们就把问题化成了</a:t>
            </a:r>
            <a:endParaRPr lang="zh-CN" altLang="zh-CN"/>
          </a:p>
          <a:p>
            <a:pPr>
              <a:spcBef>
                <a:spcPct val="0"/>
              </a:spcBef>
            </a:pPr>
            <a:endParaRPr lang="zh-CN" altLang="zh-CN"/>
          </a:p>
          <a:p>
            <a:pPr>
              <a:spcBef>
                <a:spcPct val="0"/>
              </a:spcBef>
            </a:pPr>
            <a:endParaRPr lang="zh-CN" altLang="en-US"/>
          </a:p>
        </p:txBody>
      </p:sp>
      <p:sp>
        <p:nvSpPr>
          <p:cNvPr id="1034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4E74CA-1D7A-40CC-9BA4-4623F705B4D2}" type="slidenum">
              <a:rPr kumimoji="0" lang="zh-CN" altLang="en-US">
                <a:cs typeface="DengXian"/>
              </a:rPr>
              <a:pPr fontAlgn="base">
                <a:spcBef>
                  <a:spcPct val="0"/>
                </a:spcBef>
                <a:spcAft>
                  <a:spcPct val="0"/>
                </a:spcAft>
              </a:pPr>
              <a:t>71</a:t>
            </a:fld>
            <a:endParaRPr kumimoji="0" lang="en-US" altLang="zh-CN">
              <a:cs typeface="DengXi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bwMode="auto">
          <a:noFill/>
          <a:ln>
            <a:solidFill>
              <a:srgbClr val="000000"/>
            </a:solidFill>
            <a:miter lim="800000"/>
            <a:headEnd/>
            <a:tailEnd/>
          </a:ln>
        </p:spPr>
      </p:sp>
      <p:sp>
        <p:nvSpPr>
          <p:cNvPr id="1054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SV</a:t>
            </a:r>
            <a:r>
              <a:rPr lang="zh-CN" altLang="zh-CN"/>
              <a:t>例中的标准设置</a:t>
            </a:r>
            <a:r>
              <a:rPr lang="en-US" altLang="zh-CN"/>
              <a:t>,</a:t>
            </a:r>
            <a:r>
              <a:rPr lang="zh-CN" altLang="zh-CN"/>
              <a:t>就和开始提出的是一样的</a:t>
            </a:r>
            <a:r>
              <a:rPr lang="en-US" altLang="zh-CN"/>
              <a:t>,</a:t>
            </a:r>
            <a:r>
              <a:rPr lang="zh-CN" altLang="zh-CN"/>
              <a:t>是一个</a:t>
            </a:r>
            <a:r>
              <a:rPr lang="en-US" altLang="zh-CN"/>
              <a:t>ϵ-</a:t>
            </a:r>
            <a:r>
              <a:rPr lang="zh-CN" altLang="zh-CN"/>
              <a:t>不敏感损失</a:t>
            </a:r>
          </a:p>
          <a:p>
            <a:pPr>
              <a:spcBef>
                <a:spcPct val="0"/>
              </a:spcBef>
            </a:pPr>
            <a:r>
              <a:rPr lang="zh-CN" altLang="zh-CN"/>
              <a:t>这个直接展示了最小化（</a:t>
            </a:r>
            <a:r>
              <a:rPr lang="en-US" altLang="zh-CN"/>
              <a:t>25</a:t>
            </a:r>
            <a:r>
              <a:rPr lang="zh-CN" altLang="zh-CN"/>
              <a:t>）的特别的损失函数（</a:t>
            </a:r>
            <a:r>
              <a:rPr lang="en-US" altLang="zh-CN"/>
              <a:t>26</a:t>
            </a:r>
            <a:r>
              <a:rPr lang="zh-CN" altLang="zh-CN"/>
              <a:t>）</a:t>
            </a:r>
            <a:r>
              <a:rPr lang="en-US" altLang="zh-CN"/>
              <a:t>,</a:t>
            </a:r>
            <a:r>
              <a:rPr lang="zh-CN" altLang="zh-CN"/>
              <a:t>等价于最小化（</a:t>
            </a:r>
            <a:r>
              <a:rPr lang="en-US" altLang="zh-CN"/>
              <a:t>3</a:t>
            </a:r>
            <a:r>
              <a:rPr lang="zh-CN" altLang="zh-CN"/>
              <a:t>）</a:t>
            </a:r>
            <a:r>
              <a:rPr lang="en-US" altLang="zh-CN">
                <a:latin typeface="Cambria Math" pitchFamily="18" charset="0"/>
              </a:rPr>
              <a:t>𝑚𝑖𝑛</a:t>
            </a:r>
            <a:r>
              <a:rPr lang="zh-CN" altLang="zh-CN">
                <a:latin typeface="Cambria Math" pitchFamily="18" charset="0"/>
              </a:rPr>
              <a:t>/(</a:t>
            </a:r>
            <a:r>
              <a:rPr lang="en-US" altLang="zh-CN">
                <a:latin typeface="Cambria Math" pitchFamily="18" charset="0"/>
              </a:rPr>
              <a:t>𝑤,𝑏</a:t>
            </a:r>
            <a:r>
              <a:rPr lang="zh-CN" altLang="zh-CN">
                <a:latin typeface="Cambria Math" pitchFamily="18" charset="0"/>
              </a:rPr>
              <a:t>)</a:t>
            </a:r>
            <a:r>
              <a:rPr lang="en-US" altLang="zh-CN">
                <a:latin typeface="Cambria Math" pitchFamily="18" charset="0"/>
              </a:rPr>
              <a:t>   1</a:t>
            </a:r>
            <a:r>
              <a:rPr lang="zh-CN" altLang="zh-CN">
                <a:latin typeface="Cambria Math" pitchFamily="18" charset="0"/>
              </a:rPr>
              <a:t>/</a:t>
            </a:r>
            <a:r>
              <a:rPr lang="en-US" altLang="zh-CN">
                <a:latin typeface="Cambria Math" pitchFamily="18" charset="0"/>
              </a:rPr>
              <a:t>2</a:t>
            </a:r>
            <a:r>
              <a:rPr lang="zh-CN" altLang="zh-CN">
                <a:latin typeface="Cambria Math" pitchFamily="18" charset="0"/>
              </a:rPr>
              <a:t> ‖</a:t>
            </a:r>
            <a:r>
              <a:rPr lang="en-US" altLang="zh-CN">
                <a:latin typeface="Cambria Math" pitchFamily="18" charset="0"/>
              </a:rPr>
              <a:t>𝑤‖</a:t>
            </a:r>
            <a:r>
              <a:rPr lang="zh-CN" altLang="zh-CN">
                <a:latin typeface="Cambria Math" pitchFamily="18" charset="0"/>
              </a:rPr>
              <a:t>^</a:t>
            </a:r>
            <a:r>
              <a:rPr lang="en-US" altLang="zh-CN">
                <a:latin typeface="Cambria Math" pitchFamily="18" charset="0"/>
              </a:rPr>
              <a:t>2+𝐶</a:t>
            </a:r>
            <a:r>
              <a:rPr lang="zh-CN" altLang="zh-CN">
                <a:latin typeface="Cambria Math" pitchFamily="18" charset="0"/>
              </a:rPr>
              <a:t>∑1</a:t>
            </a:r>
            <a:r>
              <a:rPr lang="en-US" altLang="zh-CN">
                <a:latin typeface="Cambria Math" pitchFamily="18" charset="0"/>
              </a:rPr>
              <a:t>_</a:t>
            </a:r>
            <a:r>
              <a:rPr lang="zh-CN" altLang="zh-CN">
                <a:latin typeface="Cambria Math" pitchFamily="18" charset="0"/>
              </a:rPr>
              <a:t>(</a:t>
            </a:r>
            <a:r>
              <a:rPr lang="en-US" altLang="zh-CN">
                <a:latin typeface="Cambria Math" pitchFamily="18" charset="0"/>
              </a:rPr>
              <a:t>𝑖=1</a:t>
            </a:r>
            <a:r>
              <a:rPr lang="zh-CN" altLang="zh-CN">
                <a:latin typeface="Cambria Math" pitchFamily="18" charset="0"/>
              </a:rPr>
              <a:t>)</a:t>
            </a:r>
            <a:r>
              <a:rPr lang="en-US" altLang="zh-CN">
                <a:latin typeface="Cambria Math" pitchFamily="18" charset="0"/>
              </a:rPr>
              <a:t>^𝑚▒〖𝑙</a:t>
            </a:r>
            <a:r>
              <a:rPr lang="zh-CN" altLang="zh-CN">
                <a:latin typeface="Cambria Math" pitchFamily="18" charset="0"/>
              </a:rPr>
              <a:t>_</a:t>
            </a:r>
            <a:r>
              <a:rPr lang="en-US" altLang="zh-CN">
                <a:latin typeface="Cambria Math" pitchFamily="18" charset="0"/>
              </a:rPr>
              <a:t>𝜖 (𝑓</a:t>
            </a:r>
            <a:r>
              <a:rPr lang="zh-CN" altLang="zh-CN">
                <a:latin typeface="Cambria Math" pitchFamily="18" charset="0"/>
              </a:rPr>
              <a:t>(</a:t>
            </a:r>
            <a:r>
              <a:rPr lang="en-US" altLang="zh-CN">
                <a:latin typeface="Cambria Math" pitchFamily="18" charset="0"/>
              </a:rPr>
              <a:t>𝑥</a:t>
            </a:r>
            <a:r>
              <a:rPr lang="zh-CN" altLang="zh-CN">
                <a:latin typeface="Cambria Math" pitchFamily="18" charset="0"/>
              </a:rPr>
              <a:t>_</a:t>
            </a:r>
            <a:r>
              <a:rPr lang="en-US" altLang="zh-CN">
                <a:latin typeface="Cambria Math" pitchFamily="18" charset="0"/>
              </a:rPr>
              <a:t>𝑖 )−𝑦</a:t>
            </a:r>
            <a:r>
              <a:rPr lang="zh-CN" altLang="zh-CN">
                <a:latin typeface="Cambria Math" pitchFamily="18" charset="0"/>
              </a:rPr>
              <a:t>_</a:t>
            </a:r>
            <a:r>
              <a:rPr lang="en-US" altLang="zh-CN">
                <a:latin typeface="Cambria Math" pitchFamily="18" charset="0"/>
              </a:rPr>
              <a:t>𝑖)〗</a:t>
            </a:r>
            <a:r>
              <a:rPr lang="zh-CN" altLang="zh-CN"/>
              <a:t>（</a:t>
            </a:r>
            <a:r>
              <a:rPr lang="en-US" altLang="zh-CN"/>
              <a:t>3</a:t>
            </a:r>
            <a:r>
              <a:rPr lang="zh-CN" altLang="zh-CN"/>
              <a:t>）</a:t>
            </a:r>
            <a:r>
              <a:rPr lang="zh-CN" altLang="en-US"/>
              <a:t>（写黑板上）</a:t>
            </a:r>
            <a:endParaRPr lang="zh-CN" altLang="zh-CN"/>
          </a:p>
          <a:p>
            <a:pPr>
              <a:spcBef>
                <a:spcPct val="0"/>
              </a:spcBef>
            </a:pPr>
            <a:r>
              <a:rPr lang="en-US" altLang="zh-CN"/>
              <a:t>,</a:t>
            </a:r>
            <a:r>
              <a:rPr lang="zh-CN" altLang="zh-CN"/>
              <a:t>唯一的区别就是这里的</a:t>
            </a:r>
            <a:r>
              <a:rPr lang="en-US" altLang="zh-CN"/>
              <a:t>C=1</a:t>
            </a:r>
            <a:r>
              <a:rPr lang="zh-CN" altLang="zh-CN"/>
              <a:t>∕</a:t>
            </a:r>
            <a:r>
              <a:rPr lang="en-US" altLang="zh-CN"/>
              <a:t>𝜆𝑚.</a:t>
            </a:r>
          </a:p>
          <a:p>
            <a:pPr>
              <a:spcBef>
                <a:spcPct val="0"/>
              </a:spcBef>
            </a:pPr>
            <a:endParaRPr lang="en-US" altLang="zh-CN"/>
          </a:p>
          <a:p>
            <a:pPr>
              <a:spcBef>
                <a:spcPct val="0"/>
              </a:spcBef>
            </a:pPr>
            <a:r>
              <a:rPr lang="zh-CN" altLang="en-US"/>
              <a:t>考虑到损失函数</a:t>
            </a:r>
            <a:r>
              <a:rPr lang="en-US" altLang="zh-CN"/>
              <a:t> </a:t>
            </a:r>
            <a:r>
              <a:rPr lang="en-US" altLang="zh-CN">
                <a:latin typeface="Cambria Math" pitchFamily="18" charset="0"/>
              </a:rPr>
              <a:t>|𝑦−𝑓(𝑥)|_</a:t>
            </a:r>
            <a:r>
              <a:rPr lang="zh-CN" altLang="en-US">
                <a:latin typeface="Cambria Math" pitchFamily="18" charset="0"/>
              </a:rPr>
              <a:t>𝜀^</a:t>
            </a:r>
            <a:r>
              <a:rPr lang="en-US" altLang="zh-CN">
                <a:latin typeface="Cambria Math" pitchFamily="18" charset="0"/>
              </a:rPr>
              <a:t>𝑝</a:t>
            </a:r>
            <a:r>
              <a:rPr lang="en-US" altLang="zh-CN" i="1"/>
              <a:t> </a:t>
            </a:r>
            <a:r>
              <a:rPr lang="en-US" altLang="zh-CN"/>
              <a:t>,</a:t>
            </a:r>
            <a:r>
              <a:rPr lang="zh-CN" altLang="en-US"/>
              <a:t> 在</a:t>
            </a:r>
            <a:r>
              <a:rPr lang="en-US" altLang="zh-CN"/>
              <a:t>p&gt;1</a:t>
            </a:r>
            <a:r>
              <a:rPr lang="zh-CN" altLang="en-US"/>
              <a:t>的时候可能是不可取的因为</a:t>
            </a:r>
            <a:r>
              <a:rPr lang="en-US" altLang="zh-CN"/>
              <a:t>(Huber 1981)</a:t>
            </a:r>
            <a:r>
              <a:rPr lang="zh-CN" altLang="en-US"/>
              <a:t>超线性增加会导致估计器的鲁棒性特性的损失</a:t>
            </a:r>
          </a:p>
          <a:p>
            <a:pPr>
              <a:spcBef>
                <a:spcPct val="0"/>
              </a:spcBef>
            </a:pPr>
            <a:r>
              <a:rPr lang="zh-CN" altLang="en-US"/>
              <a:t>。在这种情况下</a:t>
            </a:r>
            <a:r>
              <a:rPr lang="en-US" altLang="zh-CN"/>
              <a:t>,</a:t>
            </a:r>
            <a:r>
              <a:rPr lang="zh-CN" altLang="en-US"/>
              <a:t>损失函数的倒数增长没有边界</a:t>
            </a:r>
            <a:r>
              <a:rPr lang="en-US" altLang="zh-CN"/>
              <a:t>,</a:t>
            </a:r>
            <a:r>
              <a:rPr lang="zh-CN" altLang="en-US"/>
              <a:t>对于</a:t>
            </a:r>
            <a:r>
              <a:rPr lang="en-US" altLang="zh-CN"/>
              <a:t>p&lt;1</a:t>
            </a:r>
            <a:r>
              <a:rPr lang="zh-CN" altLang="en-US"/>
              <a:t>的情况下</a:t>
            </a:r>
            <a:r>
              <a:rPr lang="en-US" altLang="zh-CN"/>
              <a:t>,c</a:t>
            </a:r>
            <a:r>
              <a:rPr lang="zh-CN" altLang="en-US"/>
              <a:t>就变成非凸的</a:t>
            </a:r>
            <a:r>
              <a:rPr lang="en-US" altLang="zh-CN"/>
              <a:t>.</a:t>
            </a:r>
          </a:p>
          <a:p>
            <a:pPr>
              <a:spcBef>
                <a:spcPct val="0"/>
              </a:spcBef>
            </a:pPr>
            <a:endParaRPr lang="en-US" altLang="zh-CN"/>
          </a:p>
          <a:p>
            <a:pPr>
              <a:spcBef>
                <a:spcPct val="0"/>
              </a:spcBef>
            </a:pPr>
            <a:endParaRPr lang="en-US" altLang="zh-CN"/>
          </a:p>
          <a:p>
            <a:pPr>
              <a:spcBef>
                <a:spcPct val="0"/>
              </a:spcBef>
            </a:pPr>
            <a:r>
              <a:rPr lang="zh-CN" altLang="en-US"/>
              <a:t>这时候考虑</a:t>
            </a:r>
            <a:r>
              <a:rPr lang="en-US" altLang="zh-CN"/>
              <a:t>,</a:t>
            </a:r>
            <a:r>
              <a:rPr lang="es-ES" altLang="zh-CN">
                <a:latin typeface="Times New Roman" pitchFamily="18" charset="0"/>
                <a:cs typeface="Times New Roman" pitchFamily="18" charset="0"/>
              </a:rPr>
              <a:t> c(x, y, f (x)) = (y − f (x))2.,</a:t>
            </a:r>
            <a:r>
              <a:rPr lang="zh-CN" altLang="en-US">
                <a:latin typeface="Times New Roman" pitchFamily="18" charset="0"/>
                <a:cs typeface="Times New Roman" pitchFamily="18" charset="0"/>
              </a:rPr>
              <a:t>使我们想到最小均方拟合的方法</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这个不像标准的损失函数</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导致一个矩阵求逆的问题而不是多项式问题</a:t>
            </a:r>
            <a:r>
              <a:rPr lang="en-US" altLang="zh-CN">
                <a:latin typeface="Times New Roman" pitchFamily="18" charset="0"/>
                <a:cs typeface="Times New Roman" pitchFamily="18" charset="0"/>
              </a:rPr>
              <a:t>.</a:t>
            </a:r>
          </a:p>
          <a:p>
            <a:pPr>
              <a:spcBef>
                <a:spcPct val="0"/>
              </a:spcBef>
            </a:pPr>
            <a:endParaRPr lang="en-US" altLang="zh-CN">
              <a:latin typeface="Times New Roman" pitchFamily="18" charset="0"/>
              <a:cs typeface="Times New Roman" pitchFamily="18" charset="0"/>
            </a:endParaRPr>
          </a:p>
          <a:p>
            <a:pPr>
              <a:spcBef>
                <a:spcPct val="0"/>
              </a:spcBef>
            </a:pPr>
            <a:r>
              <a:rPr lang="zh-CN" altLang="en-US">
                <a:latin typeface="Times New Roman" pitchFamily="18" charset="0"/>
                <a:cs typeface="Times New Roman" pitchFamily="18" charset="0"/>
              </a:rPr>
              <a:t>现在思考的问题是</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那个损失函数可以用在（</a:t>
            </a:r>
            <a:r>
              <a:rPr lang="en-US" altLang="zh-CN">
                <a:latin typeface="Times New Roman" pitchFamily="18" charset="0"/>
                <a:cs typeface="Times New Roman" pitchFamily="18" charset="0"/>
              </a:rPr>
              <a:t>25</a:t>
            </a:r>
            <a:r>
              <a:rPr lang="zh-CN" altLang="en-US">
                <a:latin typeface="Times New Roman" pitchFamily="18" charset="0"/>
                <a:cs typeface="Times New Roman" pitchFamily="18" charset="0"/>
              </a:rPr>
              <a:t>）式中</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一方面我们是想避免非常复杂的函数</a:t>
            </a:r>
            <a:r>
              <a:rPr lang="en-US" altLang="zh-CN">
                <a:latin typeface="Times New Roman" pitchFamily="18" charset="0"/>
                <a:cs typeface="Times New Roman" pitchFamily="18" charset="0"/>
              </a:rPr>
              <a:t>c</a:t>
            </a:r>
            <a:r>
              <a:rPr lang="zh-CN" altLang="en-US">
                <a:latin typeface="Times New Roman" pitchFamily="18" charset="0"/>
                <a:cs typeface="Times New Roman" pitchFamily="18" charset="0"/>
              </a:rPr>
              <a:t>因为这会导致很困难的优化问题</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换句话说</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我们应该使用特别的损失函数来最好地适用问题</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而且</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我们还在假定样例是由潜在的依赖外加额外的噪声</a:t>
            </a:r>
            <a:r>
              <a:rPr lang="en-US" altLang="zh-CN">
                <a:latin typeface="Times New Roman" pitchFamily="18" charset="0"/>
                <a:cs typeface="Times New Roman" pitchFamily="18" charset="0"/>
              </a:rPr>
              <a:t>.</a:t>
            </a:r>
          </a:p>
          <a:p>
            <a:pPr>
              <a:spcBef>
                <a:spcPct val="0"/>
              </a:spcBef>
            </a:pPr>
            <a:r>
              <a:rPr lang="zh-CN" altLang="en-US">
                <a:latin typeface="Times New Roman" pitchFamily="18" charset="0"/>
                <a:cs typeface="Times New Roman" pitchFamily="18" charset="0"/>
              </a:rPr>
              <a:t>在这种情况下</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我们可以得到最优的损失函数</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在最大的可能性：</a:t>
            </a:r>
            <a:endParaRPr lang="en-US" altLang="zh-CN">
              <a:latin typeface="Times New Roman" pitchFamily="18" charset="0"/>
              <a:cs typeface="Times New Roman" pitchFamily="18" charset="0"/>
            </a:endParaRPr>
          </a:p>
        </p:txBody>
      </p:sp>
      <p:sp>
        <p:nvSpPr>
          <p:cNvPr id="1054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86A430-639E-4640-A9C2-531D2FE676B0}" type="slidenum">
              <a:rPr kumimoji="0" lang="zh-CN" altLang="en-US">
                <a:cs typeface="DengXian"/>
              </a:rPr>
              <a:pPr fontAlgn="base">
                <a:spcBef>
                  <a:spcPct val="0"/>
                </a:spcBef>
                <a:spcAft>
                  <a:spcPct val="0"/>
                </a:spcAft>
              </a:pPr>
              <a:t>72</a:t>
            </a:fld>
            <a:endParaRPr kumimoji="0" lang="en-US" altLang="zh-CN">
              <a:cs typeface="DengXi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bwMode="auto">
          <a:noFill/>
          <a:ln>
            <a:solidFill>
              <a:srgbClr val="000000"/>
            </a:solidFill>
            <a:miter lim="800000"/>
            <a:headEnd/>
            <a:tailEnd/>
          </a:ln>
        </p:spPr>
      </p:sp>
      <p:sp>
        <p:nvSpPr>
          <p:cNvPr id="1075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这里的损失函数可能是非凸的</a:t>
            </a:r>
            <a:r>
              <a:rPr lang="en-US" altLang="zh-CN"/>
              <a:t>.</a:t>
            </a:r>
            <a:endParaRPr lang="zh-CN" altLang="zh-CN"/>
          </a:p>
          <a:p>
            <a:pPr>
              <a:spcBef>
                <a:spcPct val="0"/>
              </a:spcBef>
            </a:pPr>
            <a:r>
              <a:rPr lang="en-US" altLang="zh-CN"/>
              <a:t>      </a:t>
            </a:r>
            <a:r>
              <a:rPr lang="zh-CN" altLang="zh-CN"/>
              <a:t>另一方面</a:t>
            </a:r>
            <a:r>
              <a:rPr lang="en-US" altLang="zh-CN"/>
              <a:t>,</a:t>
            </a:r>
            <a:r>
              <a:rPr lang="zh-CN" altLang="zh-CN"/>
              <a:t>如果我们从现实的世界有特定的成本函数</a:t>
            </a:r>
            <a:r>
              <a:rPr lang="en-US" altLang="zh-CN"/>
              <a:t>,</a:t>
            </a:r>
            <a:r>
              <a:rPr lang="zh-CN" altLang="zh-CN"/>
              <a:t>人们应该尝试去找到尽可能近似的答案</a:t>
            </a:r>
            <a:r>
              <a:rPr lang="en-US" altLang="zh-CN"/>
              <a:t>,</a:t>
            </a:r>
            <a:r>
              <a:rPr lang="zh-CN" altLang="zh-CN"/>
              <a:t>这个就是最重要的</a:t>
            </a:r>
            <a:r>
              <a:rPr lang="zh-CN" altLang="en-US"/>
              <a:t>损失</a:t>
            </a:r>
            <a:r>
              <a:rPr lang="zh-CN" altLang="zh-CN"/>
              <a:t>函数</a:t>
            </a:r>
            <a:r>
              <a:rPr lang="en-US" altLang="zh-CN"/>
              <a:t>.</a:t>
            </a:r>
            <a:endParaRPr lang="zh-CN" altLang="zh-CN"/>
          </a:p>
          <a:p>
            <a:pPr>
              <a:spcBef>
                <a:spcPct val="0"/>
              </a:spcBef>
            </a:pPr>
            <a:r>
              <a:rPr lang="en-US" altLang="zh-CN"/>
              <a:t>     </a:t>
            </a:r>
            <a:r>
              <a:rPr lang="zh-CN" altLang="zh-CN"/>
              <a:t>表</a:t>
            </a:r>
            <a:r>
              <a:rPr lang="en-US" altLang="zh-CN"/>
              <a:t>1</a:t>
            </a:r>
            <a:r>
              <a:rPr lang="zh-CN" altLang="zh-CN"/>
              <a:t>是一个常见的损失函数和相应的密度模型的预览</a:t>
            </a:r>
            <a:r>
              <a:rPr lang="en-US" altLang="zh-CN"/>
              <a:t>,</a:t>
            </a:r>
            <a:r>
              <a:rPr lang="zh-CN" altLang="zh-CN"/>
              <a:t>我们下面将对</a:t>
            </a:r>
            <a:r>
              <a:rPr lang="en-US" altLang="zh-CN"/>
              <a:t>c(x,y,f</a:t>
            </a:r>
            <a:r>
              <a:rPr lang="zh-CN" altLang="zh-CN"/>
              <a:t>(</a:t>
            </a:r>
            <a:r>
              <a:rPr lang="en-US" altLang="zh-CN"/>
              <a:t>x))</a:t>
            </a:r>
            <a:r>
              <a:rPr lang="zh-CN" altLang="zh-CN"/>
              <a:t>施加的唯一要求就是固定</a:t>
            </a:r>
            <a:r>
              <a:rPr lang="en-US" altLang="zh-CN"/>
              <a:t>x</a:t>
            </a:r>
            <a:r>
              <a:rPr lang="zh-CN" altLang="zh-CN"/>
              <a:t>和</a:t>
            </a:r>
            <a:r>
              <a:rPr lang="en-US" altLang="zh-CN"/>
              <a:t>y,f(x)</a:t>
            </a:r>
            <a:r>
              <a:rPr lang="zh-CN" altLang="zh-CN"/>
              <a:t>是凸的</a:t>
            </a:r>
          </a:p>
          <a:p>
            <a:pPr>
              <a:spcBef>
                <a:spcPct val="0"/>
              </a:spcBef>
            </a:pPr>
            <a:r>
              <a:rPr lang="en-US" altLang="zh-CN"/>
              <a:t>      </a:t>
            </a:r>
            <a:r>
              <a:rPr lang="zh-CN" altLang="zh-CN"/>
              <a:t>因为我们要确定存在并且唯一</a:t>
            </a:r>
            <a:r>
              <a:rPr lang="en-US" altLang="zh-CN"/>
              <a:t>(</a:t>
            </a:r>
            <a:r>
              <a:rPr lang="zh-CN" altLang="zh-CN"/>
              <a:t>严格凸</a:t>
            </a:r>
            <a:r>
              <a:rPr lang="en-US" altLang="zh-CN"/>
              <a:t>)</a:t>
            </a:r>
            <a:r>
              <a:rPr lang="zh-CN" altLang="zh-CN"/>
              <a:t>最优解</a:t>
            </a:r>
            <a:r>
              <a:rPr lang="en-US" altLang="zh-CN"/>
              <a:t>.</a:t>
            </a:r>
          </a:p>
          <a:p>
            <a:pPr>
              <a:spcBef>
                <a:spcPct val="0"/>
              </a:spcBef>
            </a:pPr>
            <a:endParaRPr lang="en-US" altLang="zh-CN"/>
          </a:p>
          <a:p>
            <a:pPr>
              <a:spcBef>
                <a:spcPct val="0"/>
              </a:spcBef>
            </a:pPr>
            <a:r>
              <a:rPr lang="zh-CN" altLang="zh-CN"/>
              <a:t>常见的损失函数和相应的密度模型</a:t>
            </a:r>
          </a:p>
          <a:p>
            <a:pPr>
              <a:spcBef>
                <a:spcPct val="0"/>
              </a:spcBef>
            </a:pPr>
            <a:endParaRPr lang="zh-CN" altLang="zh-CN"/>
          </a:p>
          <a:p>
            <a:pPr>
              <a:spcBef>
                <a:spcPct val="0"/>
              </a:spcBef>
            </a:pPr>
            <a:endParaRPr lang="zh-CN" altLang="en-US"/>
          </a:p>
        </p:txBody>
      </p:sp>
      <p:sp>
        <p:nvSpPr>
          <p:cNvPr id="1075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FCF4D9-5706-43B3-A1E1-F0697A4B3B48}" type="slidenum">
              <a:rPr kumimoji="0" lang="zh-CN" altLang="en-US">
                <a:cs typeface="DengXian"/>
              </a:rPr>
              <a:pPr fontAlgn="base">
                <a:spcBef>
                  <a:spcPct val="0"/>
                </a:spcBef>
                <a:spcAft>
                  <a:spcPct val="0"/>
                </a:spcAft>
              </a:pPr>
              <a:t>73</a:t>
            </a:fld>
            <a:endParaRPr kumimoji="0" lang="en-US" altLang="zh-CN">
              <a:cs typeface="DengXi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p:cNvSpPr>
            <a:spLocks noGrp="1" noRot="1" noChangeAspect="1"/>
          </p:cNvSpPr>
          <p:nvPr>
            <p:ph type="sldImg"/>
          </p:nvPr>
        </p:nvSpPr>
        <p:spPr bwMode="auto">
          <a:noFill/>
          <a:ln>
            <a:solidFill>
              <a:srgbClr val="000000"/>
            </a:solidFill>
            <a:miter lim="800000"/>
            <a:headEnd/>
            <a:tailEnd/>
          </a:ln>
        </p:spPr>
      </p:sp>
      <p:sp>
        <p:nvSpPr>
          <p:cNvPr id="1095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br>
              <a:rPr lang="zh-CN" altLang="en-US"/>
            </a:br>
            <a:r>
              <a:rPr lang="zh-CN" altLang="en-US"/>
              <a:t>为了简单起见，我们将另外假定</a:t>
            </a:r>
            <a:r>
              <a:rPr lang="en-US" altLang="zh-CN"/>
              <a:t>c</a:t>
            </a:r>
            <a:r>
              <a:rPr lang="zh-CN" altLang="en-US"/>
              <a:t>为 是对称的并且具有（至多）两个（用于对称）不连续性 在</a:t>
            </a:r>
            <a:r>
              <a:rPr lang="en-US" altLang="zh-CN"/>
              <a:t>±ε</a:t>
            </a:r>
            <a:r>
              <a:rPr lang="zh-CN" altLang="en-US"/>
              <a:t>处，在一阶导数中</a:t>
            </a:r>
            <a:r>
              <a:rPr lang="en-US" altLang="zh-CN"/>
              <a:t>ε≥0</a:t>
            </a:r>
            <a:r>
              <a:rPr lang="zh-CN" altLang="en-US"/>
              <a:t>，在</a:t>
            </a:r>
            <a:r>
              <a:rPr lang="en-US" altLang="zh-CN">
                <a:latin typeface="Cambria Math" pitchFamily="18" charset="0"/>
              </a:rPr>
              <a:t>[−</a:t>
            </a:r>
            <a:r>
              <a:rPr lang="zh-CN" altLang="en-US">
                <a:latin typeface="Cambria Math" pitchFamily="18" charset="0"/>
              </a:rPr>
              <a:t>𝜀</a:t>
            </a:r>
            <a:r>
              <a:rPr lang="en-US" altLang="zh-CN">
                <a:latin typeface="Cambria Math" pitchFamily="18" charset="0"/>
              </a:rPr>
              <a:t>,</a:t>
            </a:r>
            <a:r>
              <a:rPr lang="zh-CN" altLang="en-US">
                <a:latin typeface="Cambria Math" pitchFamily="18" charset="0"/>
              </a:rPr>
              <a:t>𝜀</a:t>
            </a:r>
            <a:r>
              <a:rPr lang="en-US" altLang="zh-CN">
                <a:latin typeface="Cambria Math" pitchFamily="18" charset="0"/>
              </a:rPr>
              <a:t>](</a:t>
            </a:r>
            <a:r>
              <a:rPr lang="zh-CN" altLang="en-US">
                <a:latin typeface="Cambria Math" pitchFamily="18" charset="0"/>
              </a:rPr>
              <a:t>𝜀≥</a:t>
            </a:r>
            <a:r>
              <a:rPr lang="en-US" altLang="zh-CN">
                <a:latin typeface="Cambria Math" pitchFamily="18" charset="0"/>
              </a:rPr>
              <a:t>0)</a:t>
            </a:r>
            <a:r>
              <a:rPr lang="zh-CN" altLang="en-US"/>
              <a:t>区间内</a:t>
            </a:r>
            <a:r>
              <a:rPr lang="en-US" altLang="zh-CN"/>
              <a:t>,</a:t>
            </a:r>
            <a:r>
              <a:rPr lang="zh-CN" altLang="en-US"/>
              <a:t>取值为</a:t>
            </a:r>
            <a:r>
              <a:rPr lang="en-US" altLang="zh-CN"/>
              <a:t>0</a:t>
            </a:r>
          </a:p>
          <a:p>
            <a:pPr>
              <a:spcBef>
                <a:spcPct val="0"/>
              </a:spcBef>
            </a:pPr>
            <a:r>
              <a:rPr lang="zh-CN" altLang="en-US"/>
              <a:t>表</a:t>
            </a:r>
            <a:r>
              <a:rPr lang="en-US" altLang="zh-CN"/>
              <a:t>1</a:t>
            </a:r>
            <a:r>
              <a:rPr lang="zh-CN" altLang="en-US"/>
              <a:t>中所有的损失函数都属于这个类型</a:t>
            </a:r>
            <a:r>
              <a:rPr lang="en-US" altLang="zh-CN"/>
              <a:t>.</a:t>
            </a:r>
            <a:r>
              <a:rPr lang="zh-CN" altLang="en-US"/>
              <a:t>所以</a:t>
            </a:r>
            <a:r>
              <a:rPr lang="en-US" altLang="zh-CN"/>
              <a:t>c</a:t>
            </a:r>
            <a:r>
              <a:rPr lang="zh-CN" altLang="en-US"/>
              <a:t>将会使用上面的方式</a:t>
            </a:r>
            <a:r>
              <a:rPr lang="en-US" altLang="zh-CN"/>
              <a:t>.</a:t>
            </a:r>
            <a:endParaRPr lang="zh-CN" altLang="en-US"/>
          </a:p>
        </p:txBody>
      </p:sp>
      <p:sp>
        <p:nvSpPr>
          <p:cNvPr id="1095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D7E1BE-D0AB-49A9-8785-7D1761E44746}" type="slidenum">
              <a:rPr kumimoji="0" lang="zh-CN" altLang="en-US">
                <a:cs typeface="DengXian"/>
              </a:rPr>
              <a:pPr fontAlgn="base">
                <a:spcBef>
                  <a:spcPct val="0"/>
                </a:spcBef>
                <a:spcAft>
                  <a:spcPct val="0"/>
                </a:spcAft>
              </a:pPr>
              <a:t>74</a:t>
            </a:fld>
            <a:endParaRPr kumimoji="0" lang="en-US" altLang="zh-CN">
              <a:cs typeface="DengXi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接着刚才的例子</a:t>
            </a:r>
            <a:endParaRPr kumimoji="1" lang="en-US" altLang="zh-CN"/>
          </a:p>
          <a:p>
            <a:pPr>
              <a:spcBef>
                <a:spcPct val="0"/>
              </a:spcBef>
            </a:pPr>
            <a:r>
              <a:rPr kumimoji="1" lang="zh-CN" altLang="en-US"/>
              <a:t>假设空间</a:t>
            </a:r>
            <a:r>
              <a:rPr kumimoji="1" lang="en-US" altLang="zh-CN"/>
              <a:t>H</a:t>
            </a:r>
            <a:r>
              <a:rPr kumimoji="1" lang="zh-CN" altLang="en-US"/>
              <a:t>依然是二维空间中的所有直线，但是示例集含有</a:t>
            </a:r>
            <a:r>
              <a:rPr kumimoji="1" lang="en-US" altLang="zh-CN"/>
              <a:t>4</a:t>
            </a:r>
            <a:r>
              <a:rPr kumimoji="1" lang="zh-CN" altLang="en-US"/>
              <a:t>个数据点，</a:t>
            </a:r>
            <a:endParaRPr kumimoji="1" lang="en-US" altLang="zh-CN"/>
          </a:p>
          <a:p>
            <a:pPr>
              <a:spcBef>
                <a:spcPct val="0"/>
              </a:spcBef>
            </a:pPr>
            <a:r>
              <a:rPr kumimoji="1" lang="zh-CN" altLang="en-US"/>
              <a:t>可以看出假设空间中无数个直线方程，最多产生</a:t>
            </a:r>
            <a:r>
              <a:rPr kumimoji="1" lang="en-US" altLang="zh-CN"/>
              <a:t>14</a:t>
            </a:r>
            <a:r>
              <a:rPr kumimoji="1" lang="zh-CN" altLang="en-US"/>
              <a:t>种标记结果，也就是增长函数的值为</a:t>
            </a:r>
            <a:r>
              <a:rPr kumimoji="1" lang="en-US" altLang="zh-CN"/>
              <a:t>14</a:t>
            </a:r>
          </a:p>
          <a:p>
            <a:pPr>
              <a:spcBef>
                <a:spcPct val="0"/>
              </a:spcBef>
            </a:pPr>
            <a:r>
              <a:rPr kumimoji="1" lang="zh-CN" altLang="en-US"/>
              <a:t>而示例集上最多有</a:t>
            </a:r>
            <a:r>
              <a:rPr kumimoji="1" lang="en-US" altLang="zh-CN"/>
              <a:t>16</a:t>
            </a:r>
            <a:r>
              <a:rPr kumimoji="1" lang="zh-CN" altLang="en-US"/>
              <a:t>种对分，所以假设空间不能将这</a:t>
            </a:r>
            <a:r>
              <a:rPr kumimoji="1" lang="en-US" altLang="zh-CN"/>
              <a:t>4</a:t>
            </a:r>
            <a:r>
              <a:rPr kumimoji="1" lang="zh-CN" altLang="en-US"/>
              <a:t>个数据点“打散”</a:t>
            </a:r>
            <a:endParaRPr kumimoji="1" lang="en-US" altLang="zh-CN"/>
          </a:p>
          <a:p>
            <a:pPr>
              <a:spcBef>
                <a:spcPct val="0"/>
              </a:spcBef>
            </a:pPr>
            <a:r>
              <a:rPr kumimoji="1" lang="zh-CN" altLang="en-US"/>
              <a:t>实际上，任何大小为</a:t>
            </a:r>
            <a:r>
              <a:rPr kumimoji="1" lang="en-US" altLang="zh-CN"/>
              <a:t>4</a:t>
            </a:r>
            <a:r>
              <a:rPr kumimoji="1" lang="zh-CN" altLang="en-US"/>
              <a:t>的示例集都无法被</a:t>
            </a:r>
            <a:r>
              <a:rPr kumimoji="1" lang="en-US" altLang="zh-CN"/>
              <a:t>H</a:t>
            </a:r>
            <a:r>
              <a:rPr kumimoji="1" lang="zh-CN" altLang="en-US"/>
              <a:t>打散，所以一个由二维空间中所有直线组成的假设空间的</a:t>
            </a:r>
            <a:r>
              <a:rPr kumimoji="1" lang="en-US" altLang="zh-CN"/>
              <a:t>VC</a:t>
            </a:r>
            <a:r>
              <a:rPr kumimoji="1" lang="zh-CN" altLang="en-US"/>
              <a:t>维是</a:t>
            </a:r>
            <a:r>
              <a:rPr kumimoji="1" lang="en-US" altLang="zh-CN"/>
              <a:t>3</a:t>
            </a:r>
          </a:p>
          <a:p>
            <a:pPr>
              <a:spcBef>
                <a:spcPct val="0"/>
              </a:spcBef>
            </a:pPr>
            <a:r>
              <a:rPr kumimoji="1" lang="zh-CN" altLang="en-US"/>
              <a:t>类似的，我们可以想象出，</a:t>
            </a:r>
            <a:r>
              <a:rPr kumimoji="1" lang="en-US" altLang="zh-CN"/>
              <a:t>d</a:t>
            </a:r>
            <a:r>
              <a:rPr kumimoji="1" lang="zh-CN" altLang="en-US"/>
              <a:t>维空间中的超平面的</a:t>
            </a:r>
            <a:r>
              <a:rPr kumimoji="1" lang="en-US" altLang="zh-CN"/>
              <a:t>VC</a:t>
            </a:r>
            <a:r>
              <a:rPr kumimoji="1" lang="zh-CN" altLang="en-US"/>
              <a:t>维是</a:t>
            </a:r>
            <a:r>
              <a:rPr kumimoji="1" lang="en-US" altLang="zh-CN"/>
              <a:t>d+1</a:t>
            </a:r>
          </a:p>
        </p:txBody>
      </p:sp>
      <p:sp>
        <p:nvSpPr>
          <p:cNvPr id="3072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D3EDA3-E6E1-4429-87F4-59302442F389}" type="slidenum">
              <a:rPr lang="zh-CN" altLang="en-US">
                <a:cs typeface="DengXian"/>
              </a:rPr>
              <a:pPr fontAlgn="base">
                <a:spcBef>
                  <a:spcPct val="0"/>
                </a:spcBef>
                <a:spcAft>
                  <a:spcPct val="0"/>
                </a:spcAft>
              </a:pPr>
              <a:t>15</a:t>
            </a:fld>
            <a:endParaRPr lang="zh-CN" altLang="en-US">
              <a:cs typeface="DengXi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p:spPr>
      </p:sp>
      <p:sp>
        <p:nvSpPr>
          <p:cNvPr id="1116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这个推倒的过程写黑板上</a:t>
            </a:r>
            <a:r>
              <a:rPr lang="en-US" altLang="zh-CN"/>
              <a:t>.</a:t>
            </a:r>
          </a:p>
        </p:txBody>
      </p:sp>
      <p:sp>
        <p:nvSpPr>
          <p:cNvPr id="1116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3FCC41-FB8C-49B2-914D-B25DAD90BC5A}" type="slidenum">
              <a:rPr lang="zh-CN" altLang="en-US">
                <a:cs typeface="DengXian"/>
              </a:rPr>
              <a:pPr fontAlgn="base">
                <a:spcBef>
                  <a:spcPct val="0"/>
                </a:spcBef>
                <a:spcAft>
                  <a:spcPct val="0"/>
                </a:spcAft>
              </a:pPr>
              <a:t>75</a:t>
            </a:fld>
            <a:endParaRPr lang="en-US" altLang="zh-CN">
              <a:cs typeface="DengXian"/>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1"/>
          <p:cNvSpPr>
            <a:spLocks noGrp="1" noRot="1" noChangeAspect="1"/>
          </p:cNvSpPr>
          <p:nvPr>
            <p:ph type="sldImg"/>
          </p:nvPr>
        </p:nvSpPr>
        <p:spPr bwMode="auto">
          <a:noFill/>
          <a:ln>
            <a:solidFill>
              <a:srgbClr val="000000"/>
            </a:solidFill>
            <a:miter lim="800000"/>
            <a:headEnd/>
            <a:tailEnd/>
          </a:ln>
        </p:spPr>
      </p:sp>
      <p:sp>
        <p:nvSpPr>
          <p:cNvPr id="11366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 </a:t>
            </a:r>
            <a:r>
              <a:rPr lang="zh-CN" altLang="zh-CN"/>
              <a:t>该篇文章介绍了</a:t>
            </a:r>
            <a:r>
              <a:rPr lang="zh-CN" altLang="en-US"/>
              <a:t> 他们已经解决了从果蝇分割基因表达模式中确定胚胎发育年龄的问题</a:t>
            </a:r>
            <a:r>
              <a:rPr lang="en-US" altLang="zh-CN"/>
              <a:t>[84]</a:t>
            </a:r>
            <a:r>
              <a:rPr lang="zh-CN" altLang="zh-CN"/>
              <a:t>。通过应用支持向量回归，他们开发了一个基于其基因表达模式的胚胎自动分期快速方法。支持向量回归是一种统计方法，用于从一组训练数据中创建任意类型的回归函数。训练集由已确定精确发育年龄的胚胎组成测量膜内陷的程度。显示了测试训练集回归的质量预测准确性好。最佳回归函数已用于预测基因基于表达的胚胎年龄，其中精确年龄尚未通过膜形态测量。而且，他们已经表明，当应用因子分析降低特征向量的维度时，可以实现相同的预测准确度。数据减少使他们避免过度拟合并提高算法的效率。</a:t>
            </a:r>
          </a:p>
          <a:p>
            <a:pPr>
              <a:spcBef>
                <a:spcPct val="0"/>
              </a:spcBef>
            </a:pPr>
            <a:endParaRPr lang="zh-CN" altLang="en-US"/>
          </a:p>
        </p:txBody>
      </p:sp>
      <p:sp>
        <p:nvSpPr>
          <p:cNvPr id="1136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B58B097-5CB8-4A6F-A7C7-B03B8516A429}" type="slidenum">
              <a:rPr kumimoji="0" lang="zh-CN" altLang="en-US">
                <a:cs typeface="DengXian"/>
              </a:rPr>
              <a:pPr fontAlgn="base">
                <a:spcBef>
                  <a:spcPct val="0"/>
                </a:spcBef>
                <a:spcAft>
                  <a:spcPct val="0"/>
                </a:spcAft>
              </a:pPr>
              <a:t>76</a:t>
            </a:fld>
            <a:endParaRPr kumimoji="0" lang="en-US" altLang="zh-CN">
              <a:cs typeface="DengXi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幻灯片图像占位符 1"/>
          <p:cNvSpPr>
            <a:spLocks noGrp="1" noRot="1" noChangeAspect="1"/>
          </p:cNvSpPr>
          <p:nvPr>
            <p:ph type="sldImg"/>
          </p:nvPr>
        </p:nvSpPr>
        <p:spPr bwMode="auto">
          <a:noFill/>
          <a:ln>
            <a:solidFill>
              <a:srgbClr val="000000"/>
            </a:solidFill>
            <a:miter lim="800000"/>
            <a:headEnd/>
            <a:tailEnd/>
          </a:ln>
        </p:spPr>
      </p:sp>
      <p:sp>
        <p:nvSpPr>
          <p:cNvPr id="1157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      </a:t>
            </a:r>
            <a:r>
              <a:rPr lang="zh-CN" altLang="zh-CN"/>
              <a:t>这篇文章使用支持向量回归来进行地理定位，并增加了</a:t>
            </a:r>
            <a:r>
              <a:rPr lang="en-US" altLang="zh-CN"/>
              <a:t>Kalman-Bucy</a:t>
            </a:r>
            <a:r>
              <a:rPr lang="zh-CN" altLang="zh-CN"/>
              <a:t>过滤以平滑移动追踪场景中的位置估计</a:t>
            </a:r>
            <a:r>
              <a:rPr lang="en-US" altLang="zh-CN"/>
              <a:t>[85]</a:t>
            </a:r>
            <a:r>
              <a:rPr lang="zh-CN" altLang="zh-CN"/>
              <a:t>。使用无线电定位的移动定位技术通常涉及到达时间（</a:t>
            </a:r>
            <a:r>
              <a:rPr lang="en-US" altLang="zh-CN"/>
              <a:t>TOA</a:t>
            </a:r>
            <a:r>
              <a:rPr lang="zh-CN" altLang="zh-CN"/>
              <a:t>），到达时间差（</a:t>
            </a:r>
            <a:r>
              <a:rPr lang="en-US" altLang="zh-CN"/>
              <a:t>TDOA</a:t>
            </a:r>
            <a:r>
              <a:rPr lang="zh-CN" altLang="zh-CN"/>
              <a:t>），到达角（</a:t>
            </a:r>
            <a:r>
              <a:rPr lang="en-US" altLang="zh-CN"/>
              <a:t>AOA</a:t>
            </a:r>
            <a:r>
              <a:rPr lang="zh-CN" altLang="zh-CN"/>
              <a:t>），信号强度（</a:t>
            </a:r>
            <a:r>
              <a:rPr lang="en-US" altLang="zh-CN"/>
              <a:t>SS</a:t>
            </a:r>
            <a:r>
              <a:rPr lang="zh-CN" altLang="zh-CN"/>
              <a:t>）测量或这些方法的某些组合。他们描述了两步位置估计算法来估计移动用户的位置。第一步采用支持向量回归</a:t>
            </a:r>
            <a:r>
              <a:rPr lang="en-US" altLang="zh-CN"/>
              <a:t>SVR</a:t>
            </a:r>
            <a:r>
              <a:rPr lang="zh-CN" altLang="zh-CN"/>
              <a:t>算法来获得移动位置的初始估计。测量已在已知位置进行先验和培训数据库已经创建。</a:t>
            </a:r>
          </a:p>
          <a:p>
            <a:pPr>
              <a:spcBef>
                <a:spcPct val="0"/>
              </a:spcBef>
            </a:pPr>
            <a:endParaRPr lang="zh-CN" altLang="en-US"/>
          </a:p>
        </p:txBody>
      </p:sp>
      <p:sp>
        <p:nvSpPr>
          <p:cNvPr id="11571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55F0B6-44CF-4284-871C-58EFB3893630}" type="slidenum">
              <a:rPr kumimoji="0" lang="zh-CN" altLang="en-US">
                <a:cs typeface="DengXian"/>
              </a:rPr>
              <a:pPr fontAlgn="base">
                <a:spcBef>
                  <a:spcPct val="0"/>
                </a:spcBef>
                <a:spcAft>
                  <a:spcPct val="0"/>
                </a:spcAft>
              </a:pPr>
              <a:t>77</a:t>
            </a:fld>
            <a:endParaRPr kumimoji="0" lang="en-US" altLang="zh-CN">
              <a:cs typeface="DengXi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幻灯片图像占位符 1"/>
          <p:cNvSpPr>
            <a:spLocks noGrp="1" noRot="1" noChangeAspect="1"/>
          </p:cNvSpPr>
          <p:nvPr>
            <p:ph type="sldImg"/>
          </p:nvPr>
        </p:nvSpPr>
        <p:spPr bwMode="auto">
          <a:noFill/>
          <a:ln>
            <a:solidFill>
              <a:srgbClr val="000000"/>
            </a:solidFill>
            <a:miter lim="800000"/>
            <a:headEnd/>
            <a:tailEnd/>
          </a:ln>
        </p:spPr>
      </p:sp>
      <p:sp>
        <p:nvSpPr>
          <p:cNvPr id="1177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     </a:t>
            </a:r>
            <a:r>
              <a:rPr lang="zh-CN" altLang="zh-CN"/>
              <a:t>这篇文章介绍的是功能磁共振成像（功能磁共振成像）是一种非侵入性技术，用于绘制脑功能血氧水平依赖（</a:t>
            </a:r>
            <a:r>
              <a:rPr lang="en-US" altLang="zh-CN"/>
              <a:t>BOLD</a:t>
            </a:r>
            <a:r>
              <a:rPr lang="zh-CN" altLang="zh-CN"/>
              <a:t>）效应。已经提出了一种利用时空的方法支持向量回归（</a:t>
            </a:r>
            <a:r>
              <a:rPr lang="en-US" altLang="zh-CN"/>
              <a:t>SVR</a:t>
            </a:r>
            <a:r>
              <a:rPr lang="zh-CN" altLang="zh-CN"/>
              <a:t>），其中内在的时空自相关功能磁共振成像数据已被反映</a:t>
            </a:r>
            <a:r>
              <a:rPr lang="en-US" altLang="zh-CN"/>
              <a:t>[86]</a:t>
            </a:r>
            <a:r>
              <a:rPr lang="zh-CN" altLang="zh-CN"/>
              <a:t>。该方法的以下主要优点已被发现：避免运动估计后插值，嵌入去除低频噪声成分，并且容易将多学科，多学科和多任务研究纳入框架。</a:t>
            </a:r>
          </a:p>
          <a:p>
            <a:pPr>
              <a:spcBef>
                <a:spcPct val="0"/>
              </a:spcBef>
            </a:pPr>
            <a:endParaRPr lang="zh-CN" altLang="en-US"/>
          </a:p>
        </p:txBody>
      </p:sp>
      <p:sp>
        <p:nvSpPr>
          <p:cNvPr id="11776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280A83-FE59-49DB-BD6B-9538D5D4042D}" type="slidenum">
              <a:rPr kumimoji="0" lang="zh-CN" altLang="en-US">
                <a:cs typeface="DengXian"/>
              </a:rPr>
              <a:pPr fontAlgn="base">
                <a:spcBef>
                  <a:spcPct val="0"/>
                </a:spcBef>
                <a:spcAft>
                  <a:spcPct val="0"/>
                </a:spcAft>
              </a:pPr>
              <a:t>78</a:t>
            </a:fld>
            <a:endParaRPr kumimoji="0" lang="en-US" altLang="zh-CN">
              <a:cs typeface="DengXian"/>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p:cNvSpPr>
          <p:nvPr>
            <p:ph type="sldImg"/>
          </p:nvPr>
        </p:nvSpPr>
        <p:spPr bwMode="auto">
          <a:noFill/>
          <a:ln>
            <a:solidFill>
              <a:srgbClr val="000000"/>
            </a:solidFill>
            <a:miter lim="800000"/>
            <a:headEnd/>
            <a:tailEnd/>
          </a:ln>
        </p:spPr>
      </p:sp>
      <p:sp>
        <p:nvSpPr>
          <p:cNvPr id="1198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      </a:t>
            </a:r>
            <a:r>
              <a:rPr lang="zh-CN" altLang="zh-CN"/>
              <a:t>这篇文章介绍的是 单输入多输出（</a:t>
            </a:r>
            <a:r>
              <a:rPr lang="en-US" altLang="zh-CN"/>
              <a:t>SIMO</a:t>
            </a:r>
            <a:r>
              <a:rPr lang="zh-CN" altLang="zh-CN"/>
              <a:t>）通道的盲识别是通信，声纳和地震信号处理中遇到的常见问题。信号在接收器过采样或使用天线阵列时出现单输入多输出通道。盲识别已被制定为支持向量回归问题，并且还提出了一种迭代过程来解决它，以避免无效的解决方案</a:t>
            </a:r>
            <a:r>
              <a:rPr lang="en-US" altLang="zh-CN"/>
              <a:t>[87]</a:t>
            </a:r>
            <a:r>
              <a:rPr lang="zh-CN" altLang="zh-CN"/>
              <a:t>。根据</a:t>
            </a:r>
            <a:r>
              <a:rPr lang="en-US" altLang="zh-CN"/>
              <a:t>SRM</a:t>
            </a:r>
            <a:r>
              <a:rPr lang="zh-CN" altLang="zh-CN"/>
              <a:t>理论，建议的成本函数建立了损失之间的折衷功能和解决方案的复杂性：这种正规化功能导致了强大的解决方案频道顺序过高估计或条件不良的频道</a:t>
            </a:r>
          </a:p>
          <a:p>
            <a:pPr>
              <a:spcBef>
                <a:spcPct val="0"/>
              </a:spcBef>
            </a:pPr>
            <a:endParaRPr lang="zh-CN" altLang="en-US"/>
          </a:p>
        </p:txBody>
      </p:sp>
      <p:sp>
        <p:nvSpPr>
          <p:cNvPr id="11981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090758-0CF0-47C2-B515-F0C4124FAA3F}" type="slidenum">
              <a:rPr kumimoji="0" lang="zh-CN" altLang="en-US">
                <a:cs typeface="DengXian"/>
              </a:rPr>
              <a:pPr fontAlgn="base">
                <a:spcBef>
                  <a:spcPct val="0"/>
                </a:spcBef>
                <a:spcAft>
                  <a:spcPct val="0"/>
                </a:spcAft>
              </a:pPr>
              <a:t>79</a:t>
            </a:fld>
            <a:endParaRPr kumimoji="0" lang="en-US" altLang="zh-CN">
              <a:cs typeface="DengXian"/>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spect="1"/>
          </p:cNvSpPr>
          <p:nvPr>
            <p:ph type="sldImg"/>
          </p:nvPr>
        </p:nvSpPr>
        <p:spPr bwMode="auto">
          <a:noFill/>
          <a:ln>
            <a:solidFill>
              <a:srgbClr val="000000"/>
            </a:solidFill>
            <a:miter lim="800000"/>
            <a:headEnd/>
            <a:tailEnd/>
          </a:ln>
        </p:spPr>
      </p:sp>
      <p:sp>
        <p:nvSpPr>
          <p:cNvPr id="12185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这篇文章 </a:t>
            </a:r>
            <a:r>
              <a:rPr lang="zh-CN" altLang="zh-CN"/>
              <a:t>已经报道了多变量自适应回归样条曲线（</a:t>
            </a:r>
            <a:r>
              <a:rPr lang="en-US" altLang="zh-CN"/>
              <a:t>MARS</a:t>
            </a:r>
            <a:r>
              <a:rPr lang="zh-CN" altLang="zh-CN"/>
              <a:t>）的性能分析，神经网络和支持向量机。</a:t>
            </a:r>
            <a:r>
              <a:rPr lang="en-US" altLang="zh-CN"/>
              <a:t> MARS</a:t>
            </a:r>
            <a:r>
              <a:rPr lang="zh-CN" altLang="zh-CN"/>
              <a:t>程序已经建立了灵活的回归模型将不同的样条拟合到预测变量的不同区间</a:t>
            </a:r>
            <a:r>
              <a:rPr lang="en-US" altLang="zh-CN"/>
              <a:t>[89]</a:t>
            </a:r>
            <a:r>
              <a:rPr lang="zh-CN" altLang="zh-CN"/>
              <a:t>。</a:t>
            </a:r>
          </a:p>
          <a:p>
            <a:pPr>
              <a:spcBef>
                <a:spcPct val="0"/>
              </a:spcBef>
            </a:pPr>
            <a:endParaRPr lang="zh-CN" altLang="en-US"/>
          </a:p>
        </p:txBody>
      </p:sp>
      <p:sp>
        <p:nvSpPr>
          <p:cNvPr id="12185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BA69CBE-94AA-406B-AFF5-88F2E48AF043}" type="slidenum">
              <a:rPr kumimoji="0" lang="zh-CN" altLang="en-US">
                <a:cs typeface="DengXian"/>
              </a:rPr>
              <a:pPr fontAlgn="base">
                <a:spcBef>
                  <a:spcPct val="0"/>
                </a:spcBef>
                <a:spcAft>
                  <a:spcPct val="0"/>
                </a:spcAft>
              </a:pPr>
              <a:t>80</a:t>
            </a:fld>
            <a:endParaRPr kumimoji="0" lang="en-US" altLang="zh-CN">
              <a:cs typeface="DengXian"/>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幻灯片图像占位符 1"/>
          <p:cNvSpPr>
            <a:spLocks noGrp="1" noRot="1" noChangeAspect="1"/>
          </p:cNvSpPr>
          <p:nvPr>
            <p:ph type="sldImg"/>
          </p:nvPr>
        </p:nvSpPr>
        <p:spPr bwMode="auto">
          <a:noFill/>
          <a:ln>
            <a:solidFill>
              <a:srgbClr val="000000"/>
            </a:solidFill>
            <a:miter lim="800000"/>
            <a:headEnd/>
            <a:tailEnd/>
          </a:ln>
        </p:spPr>
      </p:sp>
      <p:sp>
        <p:nvSpPr>
          <p:cNvPr id="1239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zh-CN"/>
              <a:t>超声波马达（</a:t>
            </a:r>
            <a:r>
              <a:rPr lang="en-US" altLang="zh-CN"/>
              <a:t>USM</a:t>
            </a:r>
            <a:r>
              <a:rPr lang="zh-CN" altLang="zh-CN"/>
              <a:t>）具有优异的性能和许多有用的电磁特性型电机没有。受摩擦影响的</a:t>
            </a:r>
            <a:r>
              <a:rPr lang="en-US" altLang="zh-CN"/>
              <a:t>USM</a:t>
            </a:r>
            <a:r>
              <a:rPr lang="zh-CN" altLang="zh-CN"/>
              <a:t>的特性是强非线性，使其难以控制。一种使用支持向量回归</a:t>
            </a:r>
            <a:r>
              <a:rPr lang="en-US" altLang="zh-CN"/>
              <a:t>SVR</a:t>
            </a:r>
            <a:r>
              <a:rPr lang="zh-CN" altLang="zh-CN"/>
              <a:t>的位置控制方法已经被提出用于</a:t>
            </a:r>
            <a:r>
              <a:rPr lang="en-US" altLang="zh-CN"/>
              <a:t>USM[80]</a:t>
            </a:r>
            <a:r>
              <a:rPr lang="zh-CN" altLang="zh-CN"/>
              <a:t>。它是一种新提出的机器学习方法，它没有神经网络的弊端，如大量的学习时间，局部最小值，过度拟合等上。他们使用了与</a:t>
            </a:r>
            <a:r>
              <a:rPr lang="en-US" altLang="zh-CN"/>
              <a:t>PI</a:t>
            </a:r>
            <a:r>
              <a:rPr lang="zh-CN" altLang="zh-CN"/>
              <a:t>控制器相结合的支持向量回归</a:t>
            </a:r>
            <a:r>
              <a:rPr lang="en-US" altLang="zh-CN"/>
              <a:t>SVR</a:t>
            </a:r>
            <a:r>
              <a:rPr lang="zh-CN" altLang="zh-CN"/>
              <a:t>控制器。 支持向量回归</a:t>
            </a:r>
            <a:r>
              <a:rPr lang="en-US" altLang="zh-CN"/>
              <a:t>SVR</a:t>
            </a:r>
            <a:r>
              <a:rPr lang="zh-CN" altLang="zh-CN"/>
              <a:t>控制器执行非线性</a:t>
            </a:r>
            <a:r>
              <a:rPr lang="en-US" altLang="zh-CN"/>
              <a:t>USM</a:t>
            </a:r>
            <a:r>
              <a:rPr lang="zh-CN" altLang="zh-CN"/>
              <a:t>的输入</a:t>
            </a:r>
            <a:r>
              <a:rPr lang="en-US" altLang="zh-CN"/>
              <a:t> - </a:t>
            </a:r>
            <a:r>
              <a:rPr lang="zh-CN" altLang="zh-CN"/>
              <a:t>输出映射。支持向量回归</a:t>
            </a:r>
            <a:r>
              <a:rPr lang="en-US" altLang="zh-CN"/>
              <a:t> SVR</a:t>
            </a:r>
            <a:r>
              <a:rPr lang="zh-CN" altLang="zh-CN"/>
              <a:t>控制器的学习使用了从中获得的训练数据实验。这种控制方法的有效性在后一篇文章中已通过实验证实</a:t>
            </a:r>
            <a:r>
              <a:rPr lang="en-US" altLang="zh-CN"/>
              <a:t>[90]</a:t>
            </a:r>
            <a:r>
              <a:rPr lang="zh-CN" altLang="zh-CN"/>
              <a:t>。</a:t>
            </a:r>
          </a:p>
          <a:p>
            <a:pPr>
              <a:spcBef>
                <a:spcPct val="0"/>
              </a:spcBef>
            </a:pPr>
            <a:endParaRPr lang="zh-CN" altLang="en-US"/>
          </a:p>
        </p:txBody>
      </p:sp>
      <p:sp>
        <p:nvSpPr>
          <p:cNvPr id="1239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C37F2C-F9DB-4BE4-BB2F-92E17D5AE5C8}" type="slidenum">
              <a:rPr kumimoji="0" lang="zh-CN" altLang="en-US">
                <a:cs typeface="DengXian"/>
              </a:rPr>
              <a:pPr fontAlgn="base">
                <a:spcBef>
                  <a:spcPct val="0"/>
                </a:spcBef>
                <a:spcAft>
                  <a:spcPct val="0"/>
                </a:spcAft>
              </a:pPr>
              <a:t>81</a:t>
            </a:fld>
            <a:endParaRPr kumimoji="0" lang="en-US" altLang="zh-CN">
              <a:cs typeface="DengXian"/>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幻灯片图像占位符 1"/>
          <p:cNvSpPr>
            <a:spLocks noGrp="1" noRot="1" noChangeAspect="1"/>
          </p:cNvSpPr>
          <p:nvPr>
            <p:ph type="sldImg"/>
          </p:nvPr>
        </p:nvSpPr>
        <p:spPr bwMode="auto">
          <a:noFill/>
          <a:ln>
            <a:solidFill>
              <a:srgbClr val="000000"/>
            </a:solidFill>
            <a:miter lim="800000"/>
            <a:headEnd/>
            <a:tailEnd/>
          </a:ln>
        </p:spPr>
      </p:sp>
      <p:sp>
        <p:nvSpPr>
          <p:cNvPr id="1259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    </a:t>
            </a:r>
            <a:r>
              <a:rPr lang="zh-CN" altLang="zh-CN"/>
              <a:t>这篇文章介绍了 在微阵列基因表达数据中鉴定类别表型的区分基因分析已被广泛研究，特别是对于疾病诊断。 在最近的生物实验中，连续表型也已被处理。 例如，程序性细胞死亡（凋亡）可以通过半胱天冬酶</a:t>
            </a:r>
            <a:r>
              <a:rPr lang="en-US" altLang="zh-CN"/>
              <a:t>3</a:t>
            </a:r>
            <a:r>
              <a:rPr lang="zh-CN" altLang="zh-CN"/>
              <a:t>酶的水平来测量。 因此，一种有效的连续基因选择方法表型是可取的。 已经提出了两种新的支持向量公式用于序数回归，优化多个阈值以为序数标度定义平行判别式超平面。 两种方法已经保证了在最优解决方案中阈值正确排序</a:t>
            </a:r>
            <a:r>
              <a:rPr lang="en-US" altLang="zh-CN"/>
              <a:t>[91]</a:t>
            </a:r>
            <a:r>
              <a:rPr lang="zh-CN" altLang="zh-CN"/>
              <a:t>。</a:t>
            </a:r>
          </a:p>
          <a:p>
            <a:pPr>
              <a:spcBef>
                <a:spcPct val="0"/>
              </a:spcBef>
            </a:pPr>
            <a:endParaRPr lang="zh-CN" altLang="en-US"/>
          </a:p>
        </p:txBody>
      </p:sp>
      <p:sp>
        <p:nvSpPr>
          <p:cNvPr id="1259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ECC0684-8F03-40C0-8BA4-A09C736D8414}" type="slidenum">
              <a:rPr kumimoji="0" lang="zh-CN" altLang="en-US">
                <a:cs typeface="DengXian"/>
              </a:rPr>
              <a:pPr fontAlgn="base">
                <a:spcBef>
                  <a:spcPct val="0"/>
                </a:spcBef>
                <a:spcAft>
                  <a:spcPct val="0"/>
                </a:spcAft>
              </a:pPr>
              <a:t>82</a:t>
            </a:fld>
            <a:endParaRPr kumimoji="0" lang="en-US" altLang="zh-CN">
              <a:cs typeface="DengXian"/>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幻灯片图像占位符 1"/>
          <p:cNvSpPr>
            <a:spLocks noGrp="1" noRot="1" noChangeAspect="1"/>
          </p:cNvSpPr>
          <p:nvPr>
            <p:ph type="sldImg"/>
          </p:nvPr>
        </p:nvSpPr>
        <p:spPr bwMode="auto">
          <a:noFill/>
          <a:ln>
            <a:solidFill>
              <a:srgbClr val="000000"/>
            </a:solidFill>
            <a:miter lim="800000"/>
            <a:headEnd/>
            <a:tailEnd/>
          </a:ln>
        </p:spPr>
      </p:sp>
      <p:sp>
        <p:nvSpPr>
          <p:cNvPr id="1280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支持向量机是一个监督学习算法可以用来做二分类或者是回归</a:t>
            </a:r>
            <a:r>
              <a:rPr lang="en-US" altLang="zh-CN"/>
              <a:t>.</a:t>
            </a:r>
            <a:r>
              <a:rPr lang="zh-CN" altLang="en-US"/>
              <a:t>支持向量机在自然语言处理</a:t>
            </a:r>
            <a:r>
              <a:rPr lang="en-US" altLang="zh-CN"/>
              <a:t>,</a:t>
            </a:r>
            <a:r>
              <a:rPr lang="zh-CN" altLang="en-US"/>
              <a:t>语语音和图像识别</a:t>
            </a:r>
            <a:r>
              <a:rPr lang="en-US" altLang="zh-CN"/>
              <a:t>,</a:t>
            </a:r>
            <a:r>
              <a:rPr lang="zh-CN" altLang="en-US"/>
              <a:t>计算机视觉上有广泛的应用。</a:t>
            </a:r>
            <a:endParaRPr lang="en-US" altLang="zh-CN"/>
          </a:p>
          <a:p>
            <a:pPr>
              <a:spcBef>
                <a:spcPct val="0"/>
              </a:spcBef>
            </a:pPr>
            <a:r>
              <a:rPr lang="zh-CN" altLang="en-US"/>
              <a:t>训练一个支持向量机有两个步骤</a:t>
            </a:r>
            <a:r>
              <a:rPr lang="en-US" altLang="zh-CN"/>
              <a:t>:</a:t>
            </a:r>
          </a:p>
          <a:p>
            <a:pPr>
              <a:spcBef>
                <a:spcPct val="0"/>
              </a:spcBef>
            </a:pPr>
            <a:r>
              <a:rPr lang="zh-CN" altLang="en-US"/>
              <a:t>将预测变量（输入数据）转换为高维特征空间。 仅为此步骤指定内核就足够了，并且数据永远不会明确地转换为特征空间。 这个过程通常被称为内核技巧。</a:t>
            </a:r>
            <a:endParaRPr lang="en-US" altLang="zh-CN"/>
          </a:p>
          <a:p>
            <a:pPr>
              <a:spcBef>
                <a:spcPct val="0"/>
              </a:spcBef>
            </a:pPr>
            <a:r>
              <a:rPr lang="zh-CN" altLang="en-US"/>
              <a:t>解决一个二次优化问题，以适应一个最优超平面将转换后的特征分为两类。 转换特征的数量由支持向量的数量决定。</a:t>
            </a:r>
            <a:endParaRPr lang="en-US" altLang="zh-CN"/>
          </a:p>
          <a:p>
            <a:pPr>
              <a:spcBef>
                <a:spcPct val="0"/>
              </a:spcBef>
            </a:pPr>
            <a:r>
              <a:rPr lang="zh-CN" altLang="en-US"/>
              <a:t>图示是流行的支持向量机核函数</a:t>
            </a:r>
            <a:r>
              <a:rPr lang="en-US" altLang="zh-CN"/>
              <a:t>,</a:t>
            </a:r>
            <a:r>
              <a:rPr lang="zh-CN" altLang="en-US"/>
              <a:t>前面已经提到了</a:t>
            </a:r>
            <a:r>
              <a:rPr lang="en-US" altLang="zh-CN"/>
              <a:t>.</a:t>
            </a:r>
            <a:endParaRPr lang="zh-CN" altLang="en-US"/>
          </a:p>
        </p:txBody>
      </p:sp>
      <p:sp>
        <p:nvSpPr>
          <p:cNvPr id="1280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D01B91-57CB-446C-9433-7028A66F5F63}" type="slidenum">
              <a:rPr kumimoji="0" lang="zh-CN" altLang="en-US">
                <a:cs typeface="DengXian"/>
              </a:rPr>
              <a:pPr fontAlgn="base">
                <a:spcBef>
                  <a:spcPct val="0"/>
                </a:spcBef>
                <a:spcAft>
                  <a:spcPct val="0"/>
                </a:spcAft>
              </a:pPr>
              <a:t>83</a:t>
            </a:fld>
            <a:endParaRPr kumimoji="0" lang="en-US" altLang="zh-CN">
              <a:cs typeface="DengXian"/>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幻灯片图像占位符 1"/>
          <p:cNvSpPr>
            <a:spLocks noGrp="1" noRot="1" noChangeAspect="1"/>
          </p:cNvSpPr>
          <p:nvPr>
            <p:ph type="sldImg"/>
          </p:nvPr>
        </p:nvSpPr>
        <p:spPr bwMode="auto">
          <a:noFill/>
          <a:ln>
            <a:solidFill>
              <a:srgbClr val="000000"/>
            </a:solidFill>
            <a:miter lim="800000"/>
            <a:headEnd/>
            <a:tailEnd/>
          </a:ln>
        </p:spPr>
      </p:sp>
      <p:sp>
        <p:nvSpPr>
          <p:cNvPr id="1300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X —</a:t>
            </a:r>
            <a:r>
              <a:rPr lang="zh-CN" altLang="en-US"/>
              <a:t>预测变量数据的矩阵，其中每行是一个观察值，每列是一个预测变量。</a:t>
            </a:r>
            <a:endParaRPr lang="en-US" altLang="zh-CN"/>
          </a:p>
          <a:p>
            <a:pPr>
              <a:spcBef>
                <a:spcPct val="0"/>
              </a:spcBef>
            </a:pPr>
            <a:r>
              <a:rPr lang="en-US" altLang="zh-CN"/>
              <a:t>Y — Y</a:t>
            </a:r>
            <a:r>
              <a:rPr lang="zh-CN" altLang="en-US"/>
              <a:t>类可以是字符数组，分类，逻辑或数字矢量，或者是字符矢量的单元矢量。每行的数组对应于</a:t>
            </a:r>
            <a:r>
              <a:rPr lang="en-US" altLang="zh-CN"/>
              <a:t>X</a:t>
            </a:r>
            <a:r>
              <a:rPr lang="zh-CN" altLang="en-US"/>
              <a:t>中对应行的值。 每行的列向量对应于</a:t>
            </a:r>
            <a:r>
              <a:rPr lang="en-US" altLang="zh-CN"/>
              <a:t>X</a:t>
            </a:r>
            <a:r>
              <a:rPr lang="zh-CN" altLang="en-US"/>
              <a:t>中相应行的值</a:t>
            </a:r>
            <a:r>
              <a:rPr lang="en-US" altLang="zh-CN"/>
              <a:t>.Y</a:t>
            </a:r>
            <a:r>
              <a:rPr lang="zh-CN" altLang="en-US"/>
              <a:t>可以是分类或字符数组，逻辑或数字向量或字符向量的单元数组。</a:t>
            </a:r>
            <a:endParaRPr lang="en-US" altLang="zh-CN"/>
          </a:p>
          <a:p>
            <a:pPr>
              <a:spcBef>
                <a:spcPct val="0"/>
              </a:spcBef>
            </a:pPr>
            <a:r>
              <a:rPr lang="en-US" altLang="zh-CN"/>
              <a:t>KernelFunction —</a:t>
            </a:r>
            <a:r>
              <a:rPr lang="zh-CN" altLang="en-US"/>
              <a:t>两级学习的默认值是“线性”，它通过超平面分离数据。 值</a:t>
            </a:r>
            <a:r>
              <a:rPr lang="en-US" altLang="zh-CN"/>
              <a:t>'</a:t>
            </a:r>
            <a:r>
              <a:rPr lang="zh-CN" altLang="en-US"/>
              <a:t>高斯</a:t>
            </a:r>
            <a:r>
              <a:rPr lang="en-US" altLang="zh-CN"/>
              <a:t>'</a:t>
            </a:r>
            <a:r>
              <a:rPr lang="zh-CN" altLang="en-US"/>
              <a:t>（或</a:t>
            </a:r>
            <a:r>
              <a:rPr lang="en-US" altLang="zh-CN"/>
              <a:t>'rbf'</a:t>
            </a:r>
            <a:r>
              <a:rPr lang="zh-CN" altLang="en-US"/>
              <a:t>）是单类学习的默认值，并指定使用高斯（或径向基函数）内核。 成功训练</a:t>
            </a:r>
            <a:r>
              <a:rPr lang="en-US" altLang="zh-CN"/>
              <a:t>SVM</a:t>
            </a:r>
            <a:r>
              <a:rPr lang="zh-CN" altLang="en-US"/>
              <a:t>分类器的一个重要步骤是选择合适的核函数。</a:t>
            </a:r>
            <a:endParaRPr lang="en-US" altLang="zh-CN"/>
          </a:p>
          <a:p>
            <a:pPr>
              <a:spcBef>
                <a:spcPct val="0"/>
              </a:spcBef>
            </a:pPr>
            <a:r>
              <a:rPr lang="en-US" altLang="zh-CN"/>
              <a:t>Standardize —</a:t>
            </a:r>
            <a:r>
              <a:rPr lang="zh-CN" altLang="en-US"/>
              <a:t>软件是否应该在训练分类器之前使预测器标准化的标签</a:t>
            </a:r>
            <a:r>
              <a:rPr lang="en-US" altLang="zh-CN"/>
              <a:t>.</a:t>
            </a:r>
          </a:p>
          <a:p>
            <a:pPr>
              <a:spcBef>
                <a:spcPct val="0"/>
              </a:spcBef>
            </a:pPr>
            <a:r>
              <a:rPr lang="en-US" altLang="zh-CN"/>
              <a:t>ClassNames —</a:t>
            </a:r>
            <a:r>
              <a:rPr lang="zh-CN" altLang="en-US"/>
              <a:t>区分负面和正面的类，或者指定哪些类包含在数据中。 负类是第一个元素（或字符数组的行），例如</a:t>
            </a:r>
            <a:r>
              <a:rPr lang="en-US" altLang="zh-CN"/>
              <a:t>'negClass'</a:t>
            </a:r>
            <a:r>
              <a:rPr lang="zh-CN" altLang="en-US"/>
              <a:t>，正类是第二个元素（或字符数组的行），例如</a:t>
            </a:r>
            <a:r>
              <a:rPr lang="en-US" altLang="zh-CN"/>
              <a:t>'posClass'</a:t>
            </a:r>
            <a:r>
              <a:rPr lang="zh-CN" altLang="en-US"/>
              <a:t>。 </a:t>
            </a:r>
            <a:r>
              <a:rPr lang="en-US" altLang="zh-CN"/>
              <a:t>ClassNames</a:t>
            </a:r>
            <a:r>
              <a:rPr lang="zh-CN" altLang="en-US"/>
              <a:t>必须与</a:t>
            </a:r>
            <a:r>
              <a:rPr lang="en-US" altLang="zh-CN"/>
              <a:t>Y</a:t>
            </a:r>
            <a:r>
              <a:rPr lang="zh-CN" altLang="en-US"/>
              <a:t>的数据类型相同。指定类名是一种很好的做法，尤其是在比较不同分类器的性能时。</a:t>
            </a:r>
            <a:endParaRPr lang="en-US" altLang="zh-CN"/>
          </a:p>
          <a:p>
            <a:pPr>
              <a:spcBef>
                <a:spcPct val="0"/>
              </a:spcBef>
            </a:pPr>
            <a:endParaRPr lang="en-US" altLang="zh-CN"/>
          </a:p>
          <a:p>
            <a:pPr>
              <a:spcBef>
                <a:spcPct val="0"/>
              </a:spcBef>
            </a:pPr>
            <a:r>
              <a:rPr lang="en-US" altLang="zh-CN"/>
              <a:t>The resulting, trained model (SVMModel) contains the optimized parameters from the SVM algorithm, enabling you to classify new data.</a:t>
            </a:r>
          </a:p>
          <a:p>
            <a:pPr>
              <a:spcBef>
                <a:spcPct val="0"/>
              </a:spcBef>
            </a:pPr>
            <a:endParaRPr lang="en-US" altLang="zh-CN"/>
          </a:p>
          <a:p>
            <a:pPr>
              <a:spcBef>
                <a:spcPct val="0"/>
              </a:spcBef>
            </a:pPr>
            <a:r>
              <a:rPr lang="en-US" altLang="zh-CN"/>
              <a:t>For more name-value pairs you can use to control the training, see the fitcsvm reference page.</a:t>
            </a:r>
            <a:endParaRPr lang="zh-CN" altLang="en-US"/>
          </a:p>
        </p:txBody>
      </p:sp>
      <p:sp>
        <p:nvSpPr>
          <p:cNvPr id="1300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514D4A5-F0C7-4979-AB51-B9523C4E9CC9}" type="slidenum">
              <a:rPr kumimoji="0" lang="zh-CN" altLang="en-US">
                <a:cs typeface="DengXian"/>
              </a:rPr>
              <a:pPr fontAlgn="base">
                <a:spcBef>
                  <a:spcPct val="0"/>
                </a:spcBef>
                <a:spcAft>
                  <a:spcPct val="0"/>
                </a:spcAft>
              </a:pPr>
              <a:t>84</a:t>
            </a:fld>
            <a:endParaRPr kumimoji="0" lang="en-US" altLang="zh-CN">
              <a:cs typeface="DengXi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之前我们说</a:t>
            </a:r>
            <a:r>
              <a:rPr kumimoji="1" lang="en-US" altLang="zh-CN"/>
              <a:t>VC</a:t>
            </a:r>
            <a:r>
              <a:rPr kumimoji="1" lang="zh-CN" altLang="en-US"/>
              <a:t>维是用来度量假设空间的复杂度的</a:t>
            </a:r>
            <a:endParaRPr kumimoji="1" lang="en-US" altLang="zh-CN"/>
          </a:p>
          <a:p>
            <a:pPr>
              <a:spcBef>
                <a:spcPct val="0"/>
              </a:spcBef>
            </a:pPr>
            <a:r>
              <a:rPr kumimoji="1" lang="zh-CN" altLang="en-US"/>
              <a:t>一般来讲，假设空间越复杂，也就是</a:t>
            </a:r>
            <a:r>
              <a:rPr kumimoji="1" lang="en-US" altLang="zh-CN"/>
              <a:t>VC</a:t>
            </a:r>
            <a:r>
              <a:rPr kumimoji="1" lang="zh-CN" altLang="en-US"/>
              <a:t>维越大，泛化能力越弱，或者说越容易造成过拟合</a:t>
            </a:r>
            <a:endParaRPr kumimoji="1" lang="en-US" altLang="zh-CN"/>
          </a:p>
          <a:p>
            <a:pPr>
              <a:spcBef>
                <a:spcPct val="0"/>
              </a:spcBef>
            </a:pPr>
            <a:r>
              <a:rPr kumimoji="1" lang="zh-CN" altLang="en-US"/>
              <a:t>所谓过拟合，就是说在训练样本集上分类效果很好，但在实际分类时效果很差</a:t>
            </a:r>
            <a:endParaRPr kumimoji="1" lang="en-US" altLang="zh-CN"/>
          </a:p>
          <a:p>
            <a:pPr>
              <a:spcBef>
                <a:spcPct val="0"/>
              </a:spcBef>
            </a:pPr>
            <a:r>
              <a:rPr kumimoji="1" lang="zh-CN" altLang="en-US"/>
              <a:t>如果一个学习器过拟合很严重，那么我们说这个学习器的泛化能力很差</a:t>
            </a:r>
            <a:endParaRPr kumimoji="1" lang="en-US" altLang="zh-CN"/>
          </a:p>
          <a:p>
            <a:pPr>
              <a:spcBef>
                <a:spcPct val="0"/>
              </a:spcBef>
            </a:pPr>
            <a:r>
              <a:rPr kumimoji="1" lang="zh-CN" altLang="en-US"/>
              <a:t>用</a:t>
            </a:r>
            <a:r>
              <a:rPr kumimoji="1" lang="en-US" altLang="zh-CN"/>
              <a:t>VC</a:t>
            </a:r>
            <a:r>
              <a:rPr kumimoji="1" lang="zh-CN" altLang="en-US"/>
              <a:t>维来衡量一个学习器的泛化能力需要一个定量的公式，这个公式在周志华的机器学习一书中定理</a:t>
            </a:r>
            <a:r>
              <a:rPr kumimoji="1" lang="en-US" altLang="zh-CN"/>
              <a:t>12.3</a:t>
            </a:r>
            <a:r>
              <a:rPr kumimoji="1" lang="zh-CN" altLang="en-US"/>
              <a:t>被给出，在这里</a:t>
            </a:r>
            <a:endParaRPr kumimoji="1" lang="en-US" altLang="zh-CN"/>
          </a:p>
          <a:p>
            <a:pPr>
              <a:spcBef>
                <a:spcPct val="0"/>
              </a:spcBef>
            </a:pPr>
            <a:r>
              <a:rPr kumimoji="1" lang="en-US" altLang="zh-CN">
                <a:latin typeface="Cambria Math" pitchFamily="18" charset="0"/>
              </a:rPr>
              <a:t>𝐸</a:t>
            </a:r>
            <a:r>
              <a:rPr kumimoji="1" lang="mr-IN" altLang="zh-CN">
                <a:latin typeface="Cambria Math" pitchFamily="18" charset="0"/>
                <a:cs typeface="Mangal" pitchFamily="18" charset="0"/>
              </a:rPr>
              <a:t>(</a:t>
            </a:r>
            <a:r>
              <a:rPr kumimoji="1" lang="en-US" altLang="zh-CN">
                <a:latin typeface="Cambria Math" pitchFamily="18" charset="0"/>
              </a:rPr>
              <a:t>ℎ)</a:t>
            </a:r>
            <a:r>
              <a:rPr kumimoji="1" lang="zh-CN" altLang="en-US"/>
              <a:t>为泛化误差，代表分类器在真实分类时的误差，是不可预知的</a:t>
            </a:r>
            <a:endParaRPr kumimoji="1" lang="en-US" altLang="zh-CN"/>
          </a:p>
          <a:p>
            <a:pPr>
              <a:spcBef>
                <a:spcPct val="0"/>
              </a:spcBef>
            </a:pPr>
            <a:r>
              <a:rPr kumimoji="1" lang="zh-CN" altLang="en-US"/>
              <a:t>而</a:t>
            </a:r>
            <a:r>
              <a:rPr kumimoji="1" lang="en-US" altLang="zh-CN">
                <a:latin typeface="Cambria Math" pitchFamily="18" charset="0"/>
              </a:rPr>
              <a:t>𝐸</a:t>
            </a:r>
            <a:r>
              <a:rPr kumimoji="1" lang="zh-CN" altLang="en-US">
                <a:latin typeface="Cambria Math" pitchFamily="18" charset="0"/>
              </a:rPr>
              <a:t> ̂</a:t>
            </a:r>
            <a:r>
              <a:rPr kumimoji="1" lang="mr-IN" altLang="zh-CN">
                <a:latin typeface="Cambria Math" pitchFamily="18" charset="0"/>
                <a:cs typeface="Mangal" pitchFamily="18" charset="0"/>
              </a:rPr>
              <a:t>(</a:t>
            </a:r>
            <a:r>
              <a:rPr kumimoji="1" lang="en-US" altLang="zh-CN">
                <a:latin typeface="Cambria Math" pitchFamily="18" charset="0"/>
              </a:rPr>
              <a:t>ℎ)</a:t>
            </a:r>
            <a:r>
              <a:rPr kumimoji="1" lang="zh-CN" altLang="en-US"/>
              <a:t>为经验误差，</a:t>
            </a:r>
            <a:r>
              <a:rPr lang="zh-CN" altLang="en-US"/>
              <a:t>代表了分类器在样本集上的误差</a:t>
            </a:r>
            <a:endParaRPr lang="en-US" altLang="zh-CN"/>
          </a:p>
          <a:p>
            <a:pPr>
              <a:spcBef>
                <a:spcPct val="0"/>
              </a:spcBef>
            </a:pPr>
            <a:r>
              <a:rPr kumimoji="1" lang="zh-CN" altLang="en-US"/>
              <a:t>这一部分叫做置信误差，用来衡量经验误差与泛化误差的接近程度</a:t>
            </a:r>
            <a:endParaRPr kumimoji="1" lang="en-US" altLang="zh-CN"/>
          </a:p>
          <a:p>
            <a:pPr>
              <a:spcBef>
                <a:spcPct val="0"/>
              </a:spcBef>
            </a:pPr>
            <a:r>
              <a:rPr kumimoji="1" lang="zh-CN" altLang="en-US"/>
              <a:t>这个公式表明虽然我们泛化误差不可得到，但是我们可以根据经验误差和置信误差来逼近它</a:t>
            </a:r>
            <a:endParaRPr kumimoji="1" lang="en-US" altLang="zh-CN"/>
          </a:p>
          <a:p>
            <a:pPr>
              <a:spcBef>
                <a:spcPct val="0"/>
              </a:spcBef>
            </a:pPr>
            <a:r>
              <a:rPr kumimoji="1" lang="zh-CN" altLang="en-US"/>
              <a:t>将置信误差表示为</a:t>
            </a:r>
            <a:r>
              <a:rPr kumimoji="1" lang="en-US" altLang="zh-CN">
                <a:latin typeface="Cambria Math" pitchFamily="18" charset="0"/>
              </a:rPr>
              <a:t>∮</a:t>
            </a:r>
            <a:r>
              <a:rPr kumimoji="1" lang="mr-IN" altLang="zh-CN">
                <a:latin typeface="Cambria Math" pitchFamily="18" charset="0"/>
              </a:rPr>
              <a:t>(</a:t>
            </a:r>
            <a:r>
              <a:rPr kumimoji="1" lang="en-US" altLang="zh-CN">
                <a:latin typeface="Cambria Math" pitchFamily="18" charset="0"/>
              </a:rPr>
              <a:t>𝑑,𝑚)</a:t>
            </a:r>
            <a:r>
              <a:rPr kumimoji="1" lang="zh-CN" altLang="en-US"/>
              <a:t>，括号里面可以写成这样</a:t>
            </a:r>
            <a:endParaRPr kumimoji="1" lang="en-US" altLang="zh-CN"/>
          </a:p>
          <a:p>
            <a:pPr>
              <a:spcBef>
                <a:spcPct val="0"/>
              </a:spcBef>
            </a:pPr>
            <a:r>
              <a:rPr kumimoji="1" lang="zh-CN" altLang="en-US"/>
              <a:t>经验误差是可以计算得到的，置信误差与样本数量以及</a:t>
            </a:r>
            <a:r>
              <a:rPr kumimoji="1" lang="en-US" altLang="zh-CN"/>
              <a:t>VC</a:t>
            </a:r>
            <a:r>
              <a:rPr kumimoji="1" lang="zh-CN" altLang="en-US"/>
              <a:t>维有关，它们组合起来给出一个泛化误差的上界，所以这个公式也叫基于</a:t>
            </a:r>
            <a:r>
              <a:rPr kumimoji="1" lang="en-US" altLang="zh-CN"/>
              <a:t>VC</a:t>
            </a:r>
            <a:r>
              <a:rPr kumimoji="1" lang="zh-CN" altLang="en-US"/>
              <a:t>维的泛化误差界公式。</a:t>
            </a:r>
            <a:endParaRPr kumimoji="1" lang="en-US" altLang="zh-CN"/>
          </a:p>
        </p:txBody>
      </p:sp>
      <p:sp>
        <p:nvSpPr>
          <p:cNvPr id="3277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73FDF0-D398-448F-BB48-92021404E9A8}" type="slidenum">
              <a:rPr lang="zh-CN" altLang="en-US">
                <a:cs typeface="DengXian"/>
              </a:rPr>
              <a:pPr fontAlgn="base">
                <a:spcBef>
                  <a:spcPct val="0"/>
                </a:spcBef>
                <a:spcAft>
                  <a:spcPct val="0"/>
                </a:spcAft>
              </a:pPr>
              <a:t>16</a:t>
            </a:fld>
            <a:endParaRPr lang="zh-CN" altLang="en-US">
              <a:cs typeface="DengXi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幻灯片图像占位符 1"/>
          <p:cNvSpPr>
            <a:spLocks noGrp="1" noRot="1" noChangeAspect="1"/>
          </p:cNvSpPr>
          <p:nvPr>
            <p:ph type="sldImg"/>
          </p:nvPr>
        </p:nvSpPr>
        <p:spPr bwMode="auto">
          <a:noFill/>
          <a:ln>
            <a:solidFill>
              <a:srgbClr val="000000"/>
            </a:solidFill>
            <a:miter lim="800000"/>
            <a:headEnd/>
            <a:tailEnd/>
          </a:ln>
        </p:spPr>
      </p:sp>
      <p:sp>
        <p:nvSpPr>
          <p:cNvPr id="1320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所得到的向量</a:t>
            </a:r>
            <a:r>
              <a:rPr lang="en-US" altLang="zh-CN"/>
              <a:t>,label</a:t>
            </a:r>
            <a:r>
              <a:rPr lang="zh-CN" altLang="en-US"/>
              <a:t> 表示</a:t>
            </a:r>
            <a:r>
              <a:rPr lang="en-US" altLang="zh-CN"/>
              <a:t>X</a:t>
            </a:r>
            <a:r>
              <a:rPr lang="zh-CN" altLang="en-US"/>
              <a:t>中每一行的分类。</a:t>
            </a:r>
            <a:r>
              <a:rPr lang="en-US" altLang="zh-CN"/>
              <a:t>score </a:t>
            </a:r>
            <a:r>
              <a:rPr lang="zh-CN" altLang="en-US"/>
              <a:t>是一个软性分数的</a:t>
            </a:r>
            <a:r>
              <a:rPr lang="en-US" altLang="zh-CN"/>
              <a:t>n*2</a:t>
            </a:r>
            <a:r>
              <a:rPr lang="zh-CN" altLang="en-US"/>
              <a:t>的矩阵。 每行对应于</a:t>
            </a:r>
            <a:r>
              <a:rPr lang="en-US" altLang="zh-CN"/>
              <a:t>X</a:t>
            </a:r>
            <a:r>
              <a:rPr lang="zh-CN" altLang="en-US"/>
              <a:t>中的一行，这是一个新的观察。 第一列包含分类在负类别中的观察分数，第二列包含分类在正分类中的分数观测值。</a:t>
            </a:r>
            <a:r>
              <a:rPr lang="en-US" altLang="zh-CN"/>
              <a:t>newx</a:t>
            </a:r>
            <a:r>
              <a:rPr lang="zh-CN" altLang="en-US"/>
              <a:t>是一个新的数据的集合</a:t>
            </a:r>
            <a:r>
              <a:rPr lang="en-US" altLang="zh-CN"/>
              <a:t>.</a:t>
            </a:r>
          </a:p>
          <a:p>
            <a:pPr>
              <a:spcBef>
                <a:spcPct val="0"/>
              </a:spcBef>
            </a:pPr>
            <a:r>
              <a:rPr lang="zh-CN" altLang="en-US"/>
              <a:t>我们先生成数据集</a:t>
            </a:r>
            <a:r>
              <a:rPr lang="en-US" altLang="zh-CN"/>
              <a:t>,</a:t>
            </a:r>
            <a:r>
              <a:rPr lang="zh-CN" altLang="en-US"/>
              <a:t>然后再使用给出的模型进行测试</a:t>
            </a:r>
            <a:r>
              <a:rPr lang="en-US" altLang="zh-CN"/>
              <a:t>.</a:t>
            </a:r>
            <a:endParaRPr lang="zh-CN" altLang="en-US"/>
          </a:p>
        </p:txBody>
      </p:sp>
      <p:sp>
        <p:nvSpPr>
          <p:cNvPr id="1320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C1DB59-1306-4DE6-B9DC-39086D8275C3}" type="slidenum">
              <a:rPr kumimoji="0" lang="zh-CN" altLang="en-US">
                <a:cs typeface="DengXian"/>
              </a:rPr>
              <a:pPr fontAlgn="base">
                <a:spcBef>
                  <a:spcPct val="0"/>
                </a:spcBef>
                <a:spcAft>
                  <a:spcPct val="0"/>
                </a:spcAft>
              </a:pPr>
              <a:t>85</a:t>
            </a:fld>
            <a:endParaRPr kumimoji="0" lang="en-US" altLang="zh-CN">
              <a:cs typeface="DengXian"/>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这个是使用高斯核函数来做的</a:t>
            </a:r>
            <a:endParaRPr lang="en-US">
              <a:ea typeface="DengXian"/>
            </a:endParaRPr>
          </a:p>
          <a:p>
            <a:pPr>
              <a:spcBef>
                <a:spcPct val="0"/>
              </a:spcBef>
            </a:pPr>
            <a:endParaRPr lang="en-US">
              <a:ea typeface="DengXian"/>
            </a:endParaRPr>
          </a:p>
        </p:txBody>
      </p:sp>
      <p:sp>
        <p:nvSpPr>
          <p:cNvPr id="1341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6802FB4-9C8A-43C5-868F-2DEDC2FBB4D3}" type="slidenum">
              <a:rPr lang="zh-CN" altLang="en-US">
                <a:cs typeface="DengXian"/>
              </a:rPr>
              <a:pPr fontAlgn="base">
                <a:spcBef>
                  <a:spcPct val="0"/>
                </a:spcBef>
                <a:spcAft>
                  <a:spcPct val="0"/>
                </a:spcAft>
              </a:pPr>
              <a:t>86</a:t>
            </a:fld>
            <a:endParaRPr lang="en-US" altLang="zh-CN">
              <a:cs typeface="DengXian"/>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p:spPr>
      </p:sp>
      <p:sp>
        <p:nvSpPr>
          <p:cNvPr id="1361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这个训练的时候删除了</a:t>
            </a:r>
            <a:r>
              <a:rPr lang="en-US" altLang="zh-CN"/>
              <a:t>boxconstraint</a:t>
            </a:r>
            <a:r>
              <a:rPr lang="zh-CN" altLang="en-US"/>
              <a:t>和</a:t>
            </a:r>
            <a:r>
              <a:rPr lang="en-US" altLang="zh-CN"/>
              <a:t>classname.</a:t>
            </a:r>
            <a:r>
              <a:rPr lang="zh-CN" altLang="en-US"/>
              <a:t>可见用高斯核函数可以很好的处理这种非线性状态下的分类问题</a:t>
            </a:r>
            <a:r>
              <a:rPr lang="en-US" altLang="zh-CN"/>
              <a:t>.</a:t>
            </a:r>
          </a:p>
          <a:p>
            <a:pPr>
              <a:spcBef>
                <a:spcPct val="0"/>
              </a:spcBef>
            </a:pPr>
            <a:endParaRPr lang="en-US" altLang="zh-CN"/>
          </a:p>
        </p:txBody>
      </p:sp>
      <p:sp>
        <p:nvSpPr>
          <p:cNvPr id="1361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1ECA380-F1B9-4C05-9DD0-D8F8CC36921E}" type="slidenum">
              <a:rPr lang="zh-CN" altLang="en-US">
                <a:cs typeface="DengXian"/>
              </a:rPr>
              <a:pPr fontAlgn="base">
                <a:spcBef>
                  <a:spcPct val="0"/>
                </a:spcBef>
                <a:spcAft>
                  <a:spcPct val="0"/>
                </a:spcAft>
              </a:pPr>
              <a:t>87</a:t>
            </a:fld>
            <a:endParaRPr lang="en-US" altLang="zh-CN">
              <a:cs typeface="DengXi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幻灯片图像占位符 1"/>
          <p:cNvSpPr>
            <a:spLocks noGrp="1" noRot="1" noChangeAspect="1"/>
          </p:cNvSpPr>
          <p:nvPr>
            <p:ph type="sldImg"/>
          </p:nvPr>
        </p:nvSpPr>
        <p:spPr bwMode="auto">
          <a:noFill/>
          <a:ln>
            <a:solidFill>
              <a:srgbClr val="000000"/>
            </a:solidFill>
            <a:miter lim="800000"/>
            <a:headEnd/>
            <a:tailEnd/>
          </a:ln>
        </p:spPr>
      </p:sp>
      <p:sp>
        <p:nvSpPr>
          <p:cNvPr id="1382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此示例显示如何使用自定义内核函数（如</a:t>
            </a:r>
            <a:r>
              <a:rPr lang="en-US" altLang="zh-CN"/>
              <a:t>S sigmoid</a:t>
            </a:r>
            <a:r>
              <a:rPr lang="zh-CN" altLang="en-US"/>
              <a:t>内核）来训练</a:t>
            </a:r>
            <a:r>
              <a:rPr lang="en-US" altLang="zh-CN"/>
              <a:t>SVM</a:t>
            </a:r>
            <a:r>
              <a:rPr lang="zh-CN" altLang="en-US"/>
              <a:t>分类器，并调整自定义内核函数参数。</a:t>
            </a:r>
          </a:p>
          <a:p>
            <a:pPr>
              <a:spcBef>
                <a:spcPct val="0"/>
              </a:spcBef>
            </a:pPr>
            <a:endParaRPr lang="zh-CN" altLang="en-US"/>
          </a:p>
          <a:p>
            <a:pPr>
              <a:spcBef>
                <a:spcPct val="0"/>
              </a:spcBef>
            </a:pPr>
            <a:r>
              <a:rPr lang="zh-CN" altLang="en-US"/>
              <a:t>在单位圆内生成一组随机点。 在第一和第三象限中的标签点属于正类，而在第二和第四象限中的属于负类。</a:t>
            </a:r>
            <a:endParaRPr lang="en-US" altLang="zh-CN"/>
          </a:p>
          <a:p>
            <a:pPr>
              <a:spcBef>
                <a:spcPct val="0"/>
              </a:spcBef>
            </a:pPr>
            <a:r>
              <a:rPr lang="en-US" altLang="zh-CN"/>
              <a:t>Mdl1</a:t>
            </a:r>
            <a:r>
              <a:rPr lang="zh-CN" altLang="en-US"/>
              <a:t>是包含估计参数的</a:t>
            </a:r>
            <a:r>
              <a:rPr lang="en-US" altLang="zh-CN"/>
              <a:t>ClassificationSVM</a:t>
            </a:r>
            <a:r>
              <a:rPr lang="zh-CN" altLang="en-US"/>
              <a:t>分类器。</a:t>
            </a:r>
          </a:p>
          <a:p>
            <a:pPr>
              <a:spcBef>
                <a:spcPct val="0"/>
              </a:spcBef>
            </a:pPr>
            <a:endParaRPr lang="zh-CN" altLang="en-US"/>
          </a:p>
          <a:p>
            <a:pPr>
              <a:spcBef>
                <a:spcPct val="0"/>
              </a:spcBef>
            </a:pPr>
            <a:r>
              <a:rPr lang="zh-CN" altLang="en-US"/>
              <a:t>绘制数据，并确定支持向量和决策边界。</a:t>
            </a:r>
          </a:p>
        </p:txBody>
      </p:sp>
      <p:sp>
        <p:nvSpPr>
          <p:cNvPr id="1382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396521-27A8-405A-BDFD-612639A6AC91}" type="slidenum">
              <a:rPr kumimoji="0" lang="zh-CN" altLang="en-US">
                <a:cs typeface="DengXian"/>
              </a:rPr>
              <a:pPr fontAlgn="base">
                <a:spcBef>
                  <a:spcPct val="0"/>
                </a:spcBef>
                <a:spcAft>
                  <a:spcPct val="0"/>
                </a:spcAft>
              </a:pPr>
              <a:t>88</a:t>
            </a:fld>
            <a:endParaRPr kumimoji="0" lang="en-US" altLang="zh-CN">
              <a:cs typeface="DengXian"/>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这里首先将包导入进来</a:t>
            </a:r>
            <a:r>
              <a:rPr lang="en-US" altLang="zh-CN"/>
              <a:t>,</a:t>
            </a:r>
            <a:r>
              <a:rPr lang="zh-CN" altLang="en-US"/>
              <a:t>然后</a:t>
            </a:r>
            <a:r>
              <a:rPr lang="en-US" altLang="zh-CN"/>
              <a:t>,</a:t>
            </a:r>
            <a:r>
              <a:rPr lang="zh-CN" altLang="en-US"/>
              <a:t>使用里边的方法</a:t>
            </a:r>
            <a:r>
              <a:rPr lang="en-US" altLang="zh-CN"/>
              <a:t>svc</a:t>
            </a:r>
            <a:r>
              <a:rPr lang="zh-CN" altLang="en-US"/>
              <a:t> </a:t>
            </a:r>
            <a:r>
              <a:rPr lang="en-US" altLang="zh-CN"/>
              <a:t>, C-Support Vector Classification.</a:t>
            </a:r>
            <a:r>
              <a:rPr lang="zh-CN" altLang="en-US"/>
              <a:t>还有</a:t>
            </a:r>
            <a:r>
              <a:rPr lang="en-US" altLang="zh-CN" b="1"/>
              <a:t>LinearSVC</a:t>
            </a:r>
          </a:p>
          <a:p>
            <a:pPr>
              <a:spcBef>
                <a:spcPct val="0"/>
              </a:spcBef>
            </a:pPr>
            <a:r>
              <a:rPr lang="en-US" altLang="zh-CN"/>
              <a:t> Linear Support Vector Classification.</a:t>
            </a:r>
            <a:r>
              <a:rPr lang="en-US" altLang="zh-CN" b="1"/>
              <a:t>NuSVC  </a:t>
            </a:r>
            <a:r>
              <a:rPr lang="en-US" altLang="zh-CN"/>
              <a:t>Nu-Support Vector Classification.</a:t>
            </a:r>
            <a:r>
              <a:rPr lang="zh-CN" altLang="en-US"/>
              <a:t> </a:t>
            </a:r>
            <a:r>
              <a:rPr lang="en-US" altLang="zh-CN"/>
              <a:t>fit</a:t>
            </a:r>
            <a:r>
              <a:rPr lang="zh-CN" altLang="en-US"/>
              <a:t>方法是用于从一个训练集中学习模型参数</a:t>
            </a:r>
            <a:r>
              <a:rPr lang="en-US" altLang="zh-CN"/>
              <a:t>. Predict</a:t>
            </a:r>
            <a:r>
              <a:rPr lang="zh-CN" altLang="en-US"/>
              <a:t>用来学习新值</a:t>
            </a:r>
            <a:r>
              <a:rPr lang="en-US" altLang="zh-CN"/>
              <a:t>.</a:t>
            </a:r>
          </a:p>
          <a:p>
            <a:pPr>
              <a:spcBef>
                <a:spcPct val="0"/>
              </a:spcBef>
            </a:pPr>
            <a:br>
              <a:rPr lang="en-US" altLang="zh-CN"/>
            </a:br>
            <a:endParaRPr lang="en-US" altLang="zh-CN"/>
          </a:p>
          <a:p>
            <a:pPr>
              <a:spcBef>
                <a:spcPct val="0"/>
              </a:spcBef>
            </a:pPr>
            <a:br>
              <a:rPr lang="en-US" altLang="zh-CN"/>
            </a:br>
            <a:endParaRPr lang="zh-CN" altLang="en-US"/>
          </a:p>
        </p:txBody>
      </p:sp>
      <p:sp>
        <p:nvSpPr>
          <p:cNvPr id="1423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04C1DA-2D82-4E71-A3E3-72D4E6C4C0DC}" type="slidenum">
              <a:rPr kumimoji="0" lang="zh-CN" altLang="en-US">
                <a:cs typeface="DengXian"/>
              </a:rPr>
              <a:pPr fontAlgn="base">
                <a:spcBef>
                  <a:spcPct val="0"/>
                </a:spcBef>
                <a:spcAft>
                  <a:spcPct val="0"/>
                </a:spcAft>
              </a:pPr>
              <a:t>91</a:t>
            </a:fld>
            <a:endParaRPr kumimoji="0" lang="en-US" altLang="zh-CN">
              <a:cs typeface="DengXian"/>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p:cNvSpPr>
          <p:nvPr>
            <p:ph type="sldImg"/>
          </p:nvPr>
        </p:nvSpPr>
        <p:spPr bwMode="auto">
          <a:noFill/>
          <a:ln>
            <a:solidFill>
              <a:srgbClr val="000000"/>
            </a:solidFill>
            <a:miter lim="800000"/>
            <a:headEnd/>
            <a:tailEnd/>
          </a:ln>
        </p:spPr>
      </p:sp>
      <p:sp>
        <p:nvSpPr>
          <p:cNvPr id="1443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这个是我们讲的支持向量回归的东西。</a:t>
            </a:r>
          </a:p>
        </p:txBody>
      </p:sp>
      <p:sp>
        <p:nvSpPr>
          <p:cNvPr id="1443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740312-7128-4E84-B186-0BBB22F413DC}" type="slidenum">
              <a:rPr kumimoji="0" lang="zh-CN" altLang="en-US">
                <a:cs typeface="DengXian"/>
              </a:rPr>
              <a:pPr fontAlgn="base">
                <a:spcBef>
                  <a:spcPct val="0"/>
                </a:spcBef>
                <a:spcAft>
                  <a:spcPct val="0"/>
                </a:spcAft>
              </a:pPr>
              <a:t>92</a:t>
            </a:fld>
            <a:endParaRPr kumimoji="0" lang="en-US" altLang="zh-CN">
              <a:cs typeface="DengXian"/>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spect="1"/>
          </p:cNvSpPr>
          <p:nvPr>
            <p:ph type="sldImg"/>
          </p:nvPr>
        </p:nvSpPr>
        <p:spPr bwMode="auto">
          <a:noFill/>
          <a:ln>
            <a:solidFill>
              <a:srgbClr val="000000"/>
            </a:solidFill>
            <a:miter lim="800000"/>
            <a:headEnd/>
            <a:tailEnd/>
          </a:ln>
        </p:spPr>
      </p:sp>
      <p:sp>
        <p:nvSpPr>
          <p:cNvPr id="1464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LIBSVM</a:t>
            </a:r>
            <a:r>
              <a:rPr lang="zh-CN" altLang="en-US"/>
              <a:t>和</a:t>
            </a:r>
            <a:r>
              <a:rPr lang="en-US" altLang="zh-CN"/>
              <a:t>LIBLINEAR</a:t>
            </a:r>
            <a:r>
              <a:rPr lang="zh-CN" altLang="en-US"/>
              <a:t>是两种流行的开源机器学习库，都是在台湾大学开发的，都是用</a:t>
            </a:r>
            <a:r>
              <a:rPr lang="en-US" altLang="zh-CN"/>
              <a:t>C ++</a:t>
            </a:r>
            <a:r>
              <a:rPr lang="zh-CN" altLang="en-US"/>
              <a:t>编写的，但都是用</a:t>
            </a:r>
            <a:r>
              <a:rPr lang="en-US" altLang="zh-CN"/>
              <a:t>C API</a:t>
            </a:r>
            <a:r>
              <a:rPr lang="zh-CN" altLang="en-US"/>
              <a:t>编写的。 </a:t>
            </a:r>
            <a:r>
              <a:rPr lang="en-US" altLang="zh-CN"/>
              <a:t>LIBSVM</a:t>
            </a:r>
            <a:r>
              <a:rPr lang="zh-CN" altLang="en-US"/>
              <a:t>实现了核化支持向量机（</a:t>
            </a:r>
            <a:r>
              <a:rPr lang="en-US" altLang="zh-CN"/>
              <a:t>SVM</a:t>
            </a:r>
            <a:r>
              <a:rPr lang="zh-CN" altLang="en-US"/>
              <a:t>）的</a:t>
            </a:r>
            <a:r>
              <a:rPr lang="en-US" altLang="zh-CN"/>
              <a:t>SMO</a:t>
            </a:r>
            <a:r>
              <a:rPr lang="zh-CN" altLang="en-US"/>
              <a:t>算法，支持分类和回归</a:t>
            </a:r>
            <a:r>
              <a:rPr lang="en-US" altLang="zh-CN"/>
              <a:t>[1]</a:t>
            </a:r>
            <a:r>
              <a:rPr lang="zh-CN" altLang="en-US"/>
              <a:t>。 </a:t>
            </a:r>
            <a:r>
              <a:rPr lang="en-US" altLang="zh-CN"/>
              <a:t>LIBLINEAR</a:t>
            </a:r>
            <a:r>
              <a:rPr lang="zh-CN" altLang="en-US"/>
              <a:t>实现了使用坐标下降算法训练的线性</a:t>
            </a:r>
            <a:r>
              <a:rPr lang="en-US" altLang="zh-CN"/>
              <a:t>SVM</a:t>
            </a:r>
            <a:r>
              <a:rPr lang="zh-CN" altLang="en-US"/>
              <a:t>和逻辑回归模型</a:t>
            </a:r>
            <a:r>
              <a:rPr lang="en-US" altLang="zh-CN"/>
              <a:t>[2]</a:t>
            </a:r>
            <a:r>
              <a:rPr lang="zh-CN" altLang="en-US"/>
              <a:t>。</a:t>
            </a:r>
          </a:p>
          <a:p>
            <a:pPr>
              <a:spcBef>
                <a:spcPct val="0"/>
              </a:spcBef>
            </a:pPr>
            <a:r>
              <a:rPr lang="zh-CN" altLang="en-US"/>
              <a:t>来自两个库的</a:t>
            </a:r>
            <a:r>
              <a:rPr lang="en-US" altLang="zh-CN"/>
              <a:t>SVM</a:t>
            </a:r>
            <a:r>
              <a:rPr lang="zh-CN" altLang="en-US"/>
              <a:t>学习代码经常在其他开源机器学习工具包（包括</a:t>
            </a:r>
            <a:r>
              <a:rPr lang="en-US" altLang="zh-CN"/>
              <a:t>GATE</a:t>
            </a:r>
            <a:r>
              <a:rPr lang="zh-CN" altLang="en-US"/>
              <a:t>，</a:t>
            </a:r>
            <a:r>
              <a:rPr lang="en-US" altLang="zh-CN"/>
              <a:t>KNIME</a:t>
            </a:r>
            <a:r>
              <a:rPr lang="zh-CN" altLang="en-US"/>
              <a:t>，</a:t>
            </a:r>
            <a:r>
              <a:rPr lang="en-US" altLang="zh-CN"/>
              <a:t>Orange [3]</a:t>
            </a:r>
            <a:r>
              <a:rPr lang="zh-CN" altLang="en-US"/>
              <a:t>和</a:t>
            </a:r>
            <a:r>
              <a:rPr lang="en-US" altLang="zh-CN"/>
              <a:t>scikit-learn</a:t>
            </a:r>
            <a:r>
              <a:rPr lang="zh-CN" altLang="en-US"/>
              <a:t>）中重用。 </a:t>
            </a:r>
            <a:r>
              <a:rPr lang="en-US" altLang="zh-CN"/>
              <a:t>Java</a:t>
            </a:r>
            <a:r>
              <a:rPr lang="zh-CN" altLang="en-US"/>
              <a:t>，</a:t>
            </a:r>
            <a:r>
              <a:rPr lang="en-US" altLang="zh-CN"/>
              <a:t>MATLAB</a:t>
            </a:r>
            <a:r>
              <a:rPr lang="zh-CN" altLang="en-US"/>
              <a:t>和</a:t>
            </a:r>
            <a:r>
              <a:rPr lang="en-US" altLang="zh-CN"/>
              <a:t>R</a:t>
            </a:r>
            <a:r>
              <a:rPr lang="zh-CN" altLang="en-US"/>
              <a:t>等编程语言存在许多与它的绑定。这两个库都是根据</a:t>
            </a:r>
            <a:r>
              <a:rPr lang="en-US" altLang="zh-CN"/>
              <a:t>3</a:t>
            </a:r>
            <a:r>
              <a:rPr lang="zh-CN" altLang="en-US"/>
              <a:t>个子句的</a:t>
            </a:r>
            <a:r>
              <a:rPr lang="en-US" altLang="zh-CN"/>
              <a:t>BSD</a:t>
            </a:r>
            <a:r>
              <a:rPr lang="zh-CN" altLang="en-US"/>
              <a:t>许可证发布的免费软件。</a:t>
            </a:r>
            <a:r>
              <a:rPr lang="en-US" altLang="zh-CN"/>
              <a:t>[4] [5]</a:t>
            </a:r>
            <a:endParaRPr lang="zh-CN" altLang="en-US"/>
          </a:p>
          <a:p>
            <a:pPr>
              <a:spcBef>
                <a:spcPct val="0"/>
              </a:spcBef>
            </a:pPr>
            <a:r>
              <a:rPr lang="zh-CN" altLang="en-US"/>
              <a:t>这里简单介绍了</a:t>
            </a:r>
            <a:r>
              <a:rPr lang="en-US" altLang="zh-CN"/>
              <a:t>LIBSVM</a:t>
            </a:r>
            <a:r>
              <a:rPr lang="zh-CN" altLang="en-US"/>
              <a:t>的一些开发使用的情况</a:t>
            </a:r>
            <a:r>
              <a:rPr lang="en-US" altLang="zh-CN"/>
              <a:t>,</a:t>
            </a:r>
            <a:r>
              <a:rPr lang="zh-CN" altLang="en-US"/>
              <a:t>有</a:t>
            </a:r>
            <a:r>
              <a:rPr lang="en-US" altLang="zh-CN"/>
              <a:t>java,MATLAB,PYTHON</a:t>
            </a:r>
            <a:r>
              <a:rPr lang="zh-CN" altLang="en-US"/>
              <a:t>等语言开发的情况</a:t>
            </a:r>
            <a:r>
              <a:rPr lang="en-US" altLang="zh-CN"/>
              <a:t>,</a:t>
            </a:r>
            <a:endParaRPr lang="zh-CN" altLang="en-US"/>
          </a:p>
        </p:txBody>
      </p:sp>
      <p:sp>
        <p:nvSpPr>
          <p:cNvPr id="1464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0CF2434-8476-42AF-AE64-B0A95B3C3BCB}" type="slidenum">
              <a:rPr kumimoji="0" lang="zh-CN" altLang="en-US">
                <a:cs typeface="DengXian"/>
              </a:rPr>
              <a:pPr fontAlgn="base">
                <a:spcBef>
                  <a:spcPct val="0"/>
                </a:spcBef>
                <a:spcAft>
                  <a:spcPct val="0"/>
                </a:spcAft>
              </a:pPr>
              <a:t>93</a:t>
            </a:fld>
            <a:endParaRPr kumimoji="0" lang="en-US" altLang="zh-CN">
              <a:cs typeface="DengXian"/>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bwMode="auto">
          <a:noFill/>
          <a:ln>
            <a:solidFill>
              <a:srgbClr val="000000"/>
            </a:solidFill>
            <a:miter lim="800000"/>
            <a:headEnd/>
            <a:tailEnd/>
          </a:ln>
        </p:spPr>
      </p:sp>
      <p:sp>
        <p:nvSpPr>
          <p:cNvPr id="148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a:p>
        </p:txBody>
      </p:sp>
      <p:sp>
        <p:nvSpPr>
          <p:cNvPr id="148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FF40949-D7D1-4D99-896F-965865D19D78}" type="slidenum">
              <a:rPr lang="zh-CN" altLang="en-US">
                <a:cs typeface="DengXian"/>
              </a:rPr>
              <a:pPr fontAlgn="base">
                <a:spcBef>
                  <a:spcPct val="0"/>
                </a:spcBef>
                <a:spcAft>
                  <a:spcPct val="0"/>
                </a:spcAft>
              </a:pPr>
              <a:t>94</a:t>
            </a:fld>
            <a:endParaRPr lang="en-US" altLang="zh-CN">
              <a:cs typeface="DengXi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p:cNvSpPr>
          <p:nvPr>
            <p:ph type="sldImg"/>
          </p:nvPr>
        </p:nvSpPr>
        <p:spPr bwMode="auto">
          <a:noFill/>
          <a:ln>
            <a:solidFill>
              <a:srgbClr val="000000"/>
            </a:solidFill>
            <a:miter lim="800000"/>
            <a:headEnd/>
            <a:tailEnd/>
          </a:ln>
        </p:spPr>
      </p:sp>
      <p:sp>
        <p:nvSpPr>
          <p:cNvPr id="348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我们当然希望泛化误差的上界越小越好，也就是经验误差和置信误差的和最小，这个原则叫作结构误差最小化</a:t>
            </a:r>
            <a:endParaRPr kumimoji="1" lang="en-US" altLang="zh-CN"/>
          </a:p>
          <a:p>
            <a:pPr>
              <a:spcBef>
                <a:spcPct val="0"/>
              </a:spcBef>
            </a:pPr>
            <a:r>
              <a:rPr lang="zh-CN" altLang="en-US"/>
              <a:t>然而，对于相同的样本集而言，</a:t>
            </a:r>
            <a:r>
              <a:rPr lang="en-US" altLang="zh-CN"/>
              <a:t>VC</a:t>
            </a:r>
            <a:r>
              <a:rPr lang="zh-CN" altLang="en-US"/>
              <a:t>维小的模型比较容易保证置信误差较小，但较难做到小的经验误差，</a:t>
            </a:r>
            <a:endParaRPr lang="en-US" altLang="zh-CN"/>
          </a:p>
          <a:p>
            <a:pPr>
              <a:spcBef>
                <a:spcPct val="0"/>
              </a:spcBef>
            </a:pPr>
            <a:r>
              <a:rPr lang="zh-CN" altLang="en-US"/>
              <a:t>而</a:t>
            </a:r>
            <a:r>
              <a:rPr lang="en-US" altLang="zh-CN"/>
              <a:t>VC</a:t>
            </a:r>
            <a:r>
              <a:rPr lang="zh-CN" altLang="en-US"/>
              <a:t>维大的模型可以做到零经验误差，但会导致置信误差过大，产生过拟合</a:t>
            </a:r>
            <a:endParaRPr lang="en-US" altLang="zh-CN"/>
          </a:p>
          <a:p>
            <a:pPr>
              <a:spcBef>
                <a:spcPct val="0"/>
              </a:spcBef>
            </a:pPr>
            <a:r>
              <a:rPr lang="zh-CN" altLang="en-US"/>
              <a:t>这张图展示了这种权衡，在图中</a:t>
            </a:r>
            <a:endParaRPr lang="en-US" altLang="zh-CN"/>
          </a:p>
          <a:p>
            <a:pPr>
              <a:spcBef>
                <a:spcPct val="0"/>
              </a:spcBef>
            </a:pPr>
            <a:r>
              <a:rPr lang="zh-CN" altLang="en-US"/>
              <a:t>随着</a:t>
            </a:r>
            <a:r>
              <a:rPr lang="en-US" altLang="zh-CN"/>
              <a:t>Vc</a:t>
            </a:r>
            <a:r>
              <a:rPr lang="zh-CN" altLang="en-US"/>
              <a:t>维的上升，经验误差不断降低，而置信误差不断上升，</a:t>
            </a:r>
            <a:endParaRPr lang="en-US" altLang="zh-CN"/>
          </a:p>
          <a:p>
            <a:pPr>
              <a:spcBef>
                <a:spcPct val="0"/>
              </a:spcBef>
            </a:pPr>
            <a:r>
              <a:rPr lang="zh-CN" altLang="en-US"/>
              <a:t>一般来说，他们的上升与下降的速度在每个阶段都是不同的，因此我们能够寻找一个二者兼顾的，使得泛化误差最小的</a:t>
            </a:r>
            <a:r>
              <a:rPr lang="en-US" altLang="zh-CN"/>
              <a:t>VC</a:t>
            </a:r>
            <a:r>
              <a:rPr lang="zh-CN" altLang="en-US"/>
              <a:t>维，以此来决定应该使用多复杂的假设空间</a:t>
            </a:r>
            <a:endParaRPr lang="en-US" altLang="zh-CN"/>
          </a:p>
          <a:p>
            <a:pPr>
              <a:spcBef>
                <a:spcPct val="0"/>
              </a:spcBef>
            </a:pPr>
            <a:r>
              <a:rPr lang="zh-CN" altLang="en-US"/>
              <a:t>当我们选择的模型较复杂时</a:t>
            </a:r>
            <a:r>
              <a:rPr lang="en-US" altLang="zh-CN"/>
              <a:t>(VC</a:t>
            </a:r>
            <a:r>
              <a:rPr lang="zh-CN" altLang="en-US"/>
              <a:t>维较大</a:t>
            </a:r>
            <a:r>
              <a:rPr lang="en-US" altLang="zh-CN"/>
              <a:t>)</a:t>
            </a:r>
            <a:r>
              <a:rPr lang="zh-CN" altLang="en-US"/>
              <a:t>，可以考虑使用更多的训练数据来提高泛化能力。</a:t>
            </a:r>
            <a:endParaRPr lang="en-US" altLang="zh-CN"/>
          </a:p>
          <a:p>
            <a:pPr>
              <a:spcBef>
                <a:spcPct val="0"/>
              </a:spcBef>
            </a:pPr>
            <a:endParaRPr lang="en-US" altLang="zh-CN"/>
          </a:p>
          <a:p>
            <a:pPr>
              <a:spcBef>
                <a:spcPct val="0"/>
              </a:spcBef>
            </a:pPr>
            <a:r>
              <a:rPr lang="zh-CN" altLang="en-US"/>
              <a:t>总的来说，</a:t>
            </a:r>
            <a:r>
              <a:rPr kumimoji="1" lang="zh-CN" altLang="en-US"/>
              <a:t>基于</a:t>
            </a:r>
            <a:r>
              <a:rPr kumimoji="1" lang="en-US" altLang="zh-CN"/>
              <a:t>VC</a:t>
            </a:r>
            <a:r>
              <a:rPr kumimoji="1" lang="zh-CN" altLang="en-US"/>
              <a:t>维的泛化误差界是分布无关、数据独立的，对任何数据分布都成立，且与具体的学习算法也无关，这使得人们能够脱离具体学习算法的设计来考虑学习问题本身的性质，另外泛化误差界公式并不是只能通过</a:t>
            </a:r>
            <a:r>
              <a:rPr kumimoji="1" lang="en-US" altLang="zh-CN"/>
              <a:t>VC</a:t>
            </a:r>
            <a:r>
              <a:rPr kumimoji="1" lang="zh-CN" altLang="en-US"/>
              <a:t>来表达，还可以通过</a:t>
            </a:r>
            <a:r>
              <a:rPr kumimoji="1" lang="en-US" altLang="zh-CN"/>
              <a:t>Rademacher</a:t>
            </a:r>
            <a:r>
              <a:rPr kumimoji="1" lang="zh-CN" altLang="en-US"/>
              <a:t>复杂度来表达，这里就不展开了。</a:t>
            </a:r>
            <a:endParaRPr kumimoji="1" lang="en-US" altLang="zh-CN"/>
          </a:p>
          <a:p>
            <a:pPr>
              <a:spcBef>
                <a:spcPct val="0"/>
              </a:spcBef>
            </a:pPr>
            <a:r>
              <a:rPr kumimoji="1" lang="zh-CN" altLang="en-US"/>
              <a:t>我们今天讲的</a:t>
            </a:r>
            <a:r>
              <a:rPr kumimoji="1" lang="en-US" altLang="zh-CN"/>
              <a:t>SVM</a:t>
            </a:r>
            <a:r>
              <a:rPr kumimoji="1" lang="zh-CN" altLang="en-US"/>
              <a:t>是建立在</a:t>
            </a:r>
            <a:r>
              <a:rPr kumimoji="1" lang="en-US" altLang="zh-CN"/>
              <a:t>VC</a:t>
            </a:r>
            <a:r>
              <a:rPr kumimoji="1" lang="zh-CN" altLang="en-US"/>
              <a:t>维理论和结构风险最小化之上的，它在相对较少的样本下仍有很好的泛化能力。</a:t>
            </a:r>
          </a:p>
          <a:p>
            <a:pPr>
              <a:spcBef>
                <a:spcPct val="0"/>
              </a:spcBef>
            </a:pPr>
            <a:br>
              <a:rPr lang="zh-CN" altLang="en-US"/>
            </a:br>
            <a:endParaRPr kumimoji="1" lang="zh-CN" altLang="en-US"/>
          </a:p>
          <a:p>
            <a:pPr>
              <a:spcBef>
                <a:spcPct val="0"/>
              </a:spcBef>
            </a:pPr>
            <a:endParaRPr kumimoji="1" lang="zh-CN" altLang="en-US"/>
          </a:p>
        </p:txBody>
      </p:sp>
      <p:sp>
        <p:nvSpPr>
          <p:cNvPr id="3481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45DA65-55FA-45B4-9476-31C1DFE7C907}" type="slidenum">
              <a:rPr lang="zh-CN" altLang="en-US">
                <a:cs typeface="DengXian"/>
              </a:rPr>
              <a:pPr fontAlgn="base">
                <a:spcBef>
                  <a:spcPct val="0"/>
                </a:spcBef>
                <a:spcAft>
                  <a:spcPct val="0"/>
                </a:spcAft>
              </a:pPr>
              <a:t>17</a:t>
            </a:fld>
            <a:endParaRPr lang="zh-CN" altLang="en-US">
              <a:cs typeface="DengXi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bwMode="auto">
          <a:noFill/>
          <a:ln>
            <a:solidFill>
              <a:srgbClr val="000000"/>
            </a:solidFill>
            <a:miter lim="800000"/>
            <a:headEnd/>
            <a:tailEnd/>
          </a:ln>
        </p:spPr>
      </p:sp>
      <p:sp>
        <p:nvSpPr>
          <p:cNvPr id="3686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a:t>让我们看这个例子，红点代表一个类别，绿点代表一个类别</a:t>
            </a:r>
            <a:endParaRPr kumimoji="1" lang="en-US" altLang="zh-CN"/>
          </a:p>
          <a:p>
            <a:pPr>
              <a:spcBef>
                <a:spcPct val="0"/>
              </a:spcBef>
            </a:pPr>
            <a:r>
              <a:rPr kumimoji="1" lang="zh-CN" altLang="en-US"/>
              <a:t>很明显样本空间内不存在一个能正确划分两类样本的超平面，当然了，这里的超平面指的是直线</a:t>
            </a:r>
            <a:endParaRPr kumimoji="1" lang="en-US" altLang="zh-CN"/>
          </a:p>
          <a:p>
            <a:pPr>
              <a:spcBef>
                <a:spcPct val="0"/>
              </a:spcBef>
            </a:pPr>
            <a:r>
              <a:rPr kumimoji="1" lang="zh-CN" altLang="en-US"/>
              <a:t>在这样的情况下，我们需要去找寻一个映射</a:t>
            </a:r>
            <a:r>
              <a:rPr kumimoji="1" lang="zh-CN" altLang="en-US">
                <a:latin typeface="Cambria Math" pitchFamily="18" charset="0"/>
              </a:rPr>
              <a:t>𝜙</a:t>
            </a:r>
            <a:r>
              <a:rPr kumimoji="1" lang="mr-IN" altLang="zh-CN">
                <a:latin typeface="Cambria Math" pitchFamily="18" charset="0"/>
              </a:rPr>
              <a:t>(</a:t>
            </a:r>
            <a:r>
              <a:rPr kumimoji="1" lang="en-US" altLang="zh-CN">
                <a:latin typeface="Cambria Math" pitchFamily="18" charset="0"/>
              </a:rPr>
              <a:t>𝑥</a:t>
            </a:r>
            <a:r>
              <a:rPr kumimoji="1" lang="mr-IN" altLang="zh-CN">
                <a:latin typeface="Cambria Math" pitchFamily="18" charset="0"/>
              </a:rPr>
              <a:t> ⃗</a:t>
            </a:r>
            <a:r>
              <a:rPr kumimoji="1" lang="en-US" altLang="zh-CN">
                <a:latin typeface="Cambria Math" pitchFamily="18" charset="0"/>
              </a:rPr>
              <a:t> )</a:t>
            </a:r>
            <a:r>
              <a:rPr kumimoji="1" lang="zh-CN" altLang="en-US"/>
              <a:t>，将样本从原始空间映射到一个高维空间，且样本在这个高维特征空间内是线性可分的</a:t>
            </a:r>
            <a:endParaRPr kumimoji="1" lang="en-US" altLang="zh-CN"/>
          </a:p>
        </p:txBody>
      </p:sp>
      <p:sp>
        <p:nvSpPr>
          <p:cNvPr id="3686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248461-75E0-4B5D-9007-37B35AD59AC0}" type="slidenum">
              <a:rPr lang="zh-CN" altLang="en-US">
                <a:cs typeface="DengXian"/>
              </a:rPr>
              <a:pPr fontAlgn="base">
                <a:spcBef>
                  <a:spcPct val="0"/>
                </a:spcBef>
                <a:spcAft>
                  <a:spcPct val="0"/>
                </a:spcAft>
              </a:pPr>
              <a:t>18</a:t>
            </a:fld>
            <a:endParaRPr lang="zh-CN" altLang="en-US">
              <a:cs typeface="DengXi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6"/>
          <p:cNvGrpSpPr>
            <a:grpSpLocks/>
          </p:cNvGrpSpPr>
          <p:nvPr/>
        </p:nvGrpSpPr>
        <p:grpSpPr bwMode="auto">
          <a:xfrm>
            <a:off x="0" y="-7938"/>
            <a:ext cx="12192000" cy="6865938"/>
            <a:chOff x="0" y="-8467"/>
            <a:chExt cx="12192000" cy="6866467"/>
          </a:xfrm>
        </p:grpSpPr>
        <p:cxnSp>
          <p:nvCxnSpPr>
            <p:cNvPr id="5" name="Straight Connector 31"/>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20"/>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 name="Rectangle 23"/>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25"/>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26"/>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8"/>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9"/>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30"/>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8"/>
            <p:cNvSpPr/>
            <p:nvPr/>
          </p:nvSpPr>
          <p:spPr>
            <a:xfrm rot="10800000">
              <a:off x="0" y="-528"/>
              <a:ext cx="842963" cy="566622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Date Placeholder 3"/>
          <p:cNvSpPr>
            <a:spLocks noGrp="1"/>
          </p:cNvSpPr>
          <p:nvPr>
            <p:ph type="dt" sz="half" idx="10"/>
          </p:nvPr>
        </p:nvSpPr>
        <p:spPr/>
        <p:txBody>
          <a:bodyPr/>
          <a:lstStyle>
            <a:lvl1pPr>
              <a:defRPr/>
            </a:lvl1pPr>
          </a:lstStyle>
          <a:p>
            <a:pPr>
              <a:defRPr/>
            </a:pPr>
            <a:fld id="{F0512F73-CA80-4F2B-AE3D-F453C9F118F8}" type="datetimeFigureOut">
              <a:rPr lang="zh-CN" altLang="en-US"/>
              <a:pPr>
                <a:defRPr/>
              </a:pPr>
              <a:t>2018/6/23</a:t>
            </a:fld>
            <a:endParaRPr lang="zh-CN" altLang="en-US"/>
          </a:p>
        </p:txBody>
      </p:sp>
      <p:sp>
        <p:nvSpPr>
          <p:cNvPr id="16" name="Footer Placeholder 4"/>
          <p:cNvSpPr>
            <a:spLocks noGrp="1"/>
          </p:cNvSpPr>
          <p:nvPr>
            <p:ph type="ftr" sz="quarter" idx="11"/>
          </p:nvPr>
        </p:nvSpPr>
        <p:spPr/>
        <p:txBody>
          <a:bodyPr/>
          <a:lstStyle>
            <a:lvl1pPr>
              <a:defRPr/>
            </a:lvl1pPr>
          </a:lstStyle>
          <a:p>
            <a:pPr>
              <a:defRPr/>
            </a:pPr>
            <a:endParaRPr lang="zh-CN" altLang="en-US"/>
          </a:p>
        </p:txBody>
      </p:sp>
      <p:sp>
        <p:nvSpPr>
          <p:cNvPr id="17" name="Slide Number Placeholder 5"/>
          <p:cNvSpPr>
            <a:spLocks noGrp="1"/>
          </p:cNvSpPr>
          <p:nvPr>
            <p:ph type="sldNum" sz="quarter" idx="12"/>
          </p:nvPr>
        </p:nvSpPr>
        <p:spPr/>
        <p:txBody>
          <a:bodyPr/>
          <a:lstStyle>
            <a:lvl1pPr>
              <a:defRPr/>
            </a:lvl1pPr>
          </a:lstStyle>
          <a:p>
            <a:pPr>
              <a:defRPr/>
            </a:pPr>
            <a:fld id="{D75D3A73-C657-412A-A473-96C78CD8F1F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6370A5D-8F02-4E0F-9880-E5125B527495}" type="datetimeFigureOut">
              <a:rPr lang="zh-CN" altLang="en-US"/>
              <a:pPr>
                <a:defRPr/>
              </a:pPr>
              <a:t>2018/6/23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53ED9A5-EBA7-4D22-B7B4-C129197441B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19"/>
          <p:cNvSpPr txBox="1"/>
          <p:nvPr/>
        </p:nvSpPr>
        <p:spPr>
          <a:xfrm>
            <a:off x="541338" y="790575"/>
            <a:ext cx="609600" cy="584200"/>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cs typeface="+mn-cs"/>
              </a:rPr>
              <a:t>“</a:t>
            </a:r>
          </a:p>
        </p:txBody>
      </p:sp>
      <p:sp>
        <p:nvSpPr>
          <p:cNvPr id="6" name="TextBox 21"/>
          <p:cNvSpPr txBox="1"/>
          <p:nvPr/>
        </p:nvSpPr>
        <p:spPr>
          <a:xfrm>
            <a:off x="8893175" y="2886075"/>
            <a:ext cx="609600" cy="585788"/>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cs typeface="+mn-cs"/>
              </a:rPr>
              <a:t>”</a:t>
            </a:r>
            <a:endParaRPr lang="en-US" dirty="0">
              <a:solidFill>
                <a:schemeClr val="accent1">
                  <a:lumMod val="60000"/>
                  <a:lumOff val="40000"/>
                </a:schemeClr>
              </a:solidFill>
              <a:latin typeface="Arial"/>
              <a:ea typeface="+mn-ea"/>
              <a:cs typeface="+mn-cs"/>
            </a:endParaRP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6E43AFCC-FF8B-47B2-BB7C-A869F328F1A4}" type="datetimeFigureOut">
              <a:rPr lang="zh-CN" altLang="en-US"/>
              <a:pPr>
                <a:defRPr/>
              </a:pPr>
              <a:t>2018/6/23</a:t>
            </a:fld>
            <a:endParaRPr lang="zh-CN" altLang="en-US"/>
          </a:p>
        </p:txBody>
      </p:sp>
      <p:sp>
        <p:nvSpPr>
          <p:cNvPr id="8" name="Footer Placeholder 4"/>
          <p:cNvSpPr>
            <a:spLocks noGrp="1"/>
          </p:cNvSpPr>
          <p:nvPr>
            <p:ph type="ftr" sz="quarter" idx="15"/>
          </p:nvPr>
        </p:nvSpPr>
        <p:spPr/>
        <p:txBody>
          <a:bodyPr/>
          <a:lstStyle>
            <a:lvl1pPr>
              <a:defRPr/>
            </a:lvl1pPr>
          </a:lstStyle>
          <a:p>
            <a:pPr>
              <a:defRPr/>
            </a:pPr>
            <a:endParaRPr lang="zh-CN" altLang="en-US"/>
          </a:p>
        </p:txBody>
      </p:sp>
      <p:sp>
        <p:nvSpPr>
          <p:cNvPr id="9" name="Slide Number Placeholder 5"/>
          <p:cNvSpPr>
            <a:spLocks noGrp="1"/>
          </p:cNvSpPr>
          <p:nvPr>
            <p:ph type="sldNum" sz="quarter" idx="16"/>
          </p:nvPr>
        </p:nvSpPr>
        <p:spPr/>
        <p:txBody>
          <a:bodyPr/>
          <a:lstStyle>
            <a:lvl1pPr>
              <a:defRPr/>
            </a:lvl1pPr>
          </a:lstStyle>
          <a:p>
            <a:pPr>
              <a:defRPr/>
            </a:pPr>
            <a:fld id="{2F3DE791-F780-4A3A-8709-E7250BD22F37}"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603F6D8-DCDF-4F0C-BB5E-BAE5B4513F26}" type="datetimeFigureOut">
              <a:rPr lang="zh-CN" altLang="en-US"/>
              <a:pPr>
                <a:defRPr/>
              </a:pPr>
              <a:t>2018/6/23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C989D18B-DB2D-427A-AC36-215166957980}"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23"/>
          <p:cNvSpPr txBox="1"/>
          <p:nvPr/>
        </p:nvSpPr>
        <p:spPr>
          <a:xfrm>
            <a:off x="541338" y="790575"/>
            <a:ext cx="609600" cy="584200"/>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cs typeface="+mn-cs"/>
              </a:rPr>
              <a:t>“</a:t>
            </a:r>
          </a:p>
        </p:txBody>
      </p:sp>
      <p:sp>
        <p:nvSpPr>
          <p:cNvPr id="6" name="TextBox 24"/>
          <p:cNvSpPr txBox="1"/>
          <p:nvPr/>
        </p:nvSpPr>
        <p:spPr>
          <a:xfrm>
            <a:off x="8893175" y="2886075"/>
            <a:ext cx="609600" cy="585788"/>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cs typeface="+mn-cs"/>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DCF287B5-4601-47DC-B98F-14F926FEC2B8}" type="datetimeFigureOut">
              <a:rPr lang="zh-CN" altLang="en-US"/>
              <a:pPr>
                <a:defRPr/>
              </a:pPr>
              <a:t>2018/6/23</a:t>
            </a:fld>
            <a:endParaRPr lang="zh-CN" altLang="en-US"/>
          </a:p>
        </p:txBody>
      </p:sp>
      <p:sp>
        <p:nvSpPr>
          <p:cNvPr id="8" name="Footer Placeholder 4"/>
          <p:cNvSpPr>
            <a:spLocks noGrp="1"/>
          </p:cNvSpPr>
          <p:nvPr>
            <p:ph type="ftr" sz="quarter" idx="15"/>
          </p:nvPr>
        </p:nvSpPr>
        <p:spPr/>
        <p:txBody>
          <a:bodyPr/>
          <a:lstStyle>
            <a:lvl1pPr>
              <a:defRPr/>
            </a:lvl1pPr>
          </a:lstStyle>
          <a:p>
            <a:pPr>
              <a:defRPr/>
            </a:pPr>
            <a:endParaRPr lang="zh-CN" altLang="en-US"/>
          </a:p>
        </p:txBody>
      </p:sp>
      <p:sp>
        <p:nvSpPr>
          <p:cNvPr id="9" name="Slide Number Placeholder 5"/>
          <p:cNvSpPr>
            <a:spLocks noGrp="1"/>
          </p:cNvSpPr>
          <p:nvPr>
            <p:ph type="sldNum" sz="quarter" idx="16"/>
          </p:nvPr>
        </p:nvSpPr>
        <p:spPr/>
        <p:txBody>
          <a:bodyPr/>
          <a:lstStyle>
            <a:lvl1pPr>
              <a:defRPr/>
            </a:lvl1pPr>
          </a:lstStyle>
          <a:p>
            <a:pPr>
              <a:defRPr/>
            </a:pPr>
            <a:fld id="{19383F89-5239-477B-8A25-A4AC7BC008AE}"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B6B20E20-DB9D-46EB-8E24-944703CE60E6}" type="datetimeFigureOut">
              <a:rPr lang="zh-CN" altLang="en-US"/>
              <a:pPr>
                <a:defRPr/>
              </a:pPr>
              <a:t>2018/6/23</a:t>
            </a:fld>
            <a:endParaRPr lang="zh-CN" altLang="en-US"/>
          </a:p>
        </p:txBody>
      </p:sp>
      <p:sp>
        <p:nvSpPr>
          <p:cNvPr id="6" name="Footer Placeholder 4"/>
          <p:cNvSpPr>
            <a:spLocks noGrp="1"/>
          </p:cNvSpPr>
          <p:nvPr>
            <p:ph type="ftr" sz="quarter" idx="15"/>
          </p:nvPr>
        </p:nvSpPr>
        <p:spPr/>
        <p:txBody>
          <a:bodyPr/>
          <a:lstStyle>
            <a:lvl1pPr>
              <a:defRPr/>
            </a:lvl1pPr>
          </a:lstStyle>
          <a:p>
            <a:pPr>
              <a:defRPr/>
            </a:pPr>
            <a:endParaRPr lang="zh-CN" altLang="en-US"/>
          </a:p>
        </p:txBody>
      </p:sp>
      <p:sp>
        <p:nvSpPr>
          <p:cNvPr id="7" name="Slide Number Placeholder 5"/>
          <p:cNvSpPr>
            <a:spLocks noGrp="1"/>
          </p:cNvSpPr>
          <p:nvPr>
            <p:ph type="sldNum" sz="quarter" idx="16"/>
          </p:nvPr>
        </p:nvSpPr>
        <p:spPr/>
        <p:txBody>
          <a:bodyPr/>
          <a:lstStyle>
            <a:lvl1pPr>
              <a:defRPr/>
            </a:lvl1pPr>
          </a:lstStyle>
          <a:p>
            <a:pPr>
              <a:defRPr/>
            </a:pPr>
            <a:fld id="{F988A32F-828D-453E-AFA6-D985C3EC1FFD}"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988A135-05A2-4DF0-892E-5CA8179C40DF}" type="datetimeFigureOut">
              <a:rPr lang="zh-CN" altLang="en-US"/>
              <a:pPr>
                <a:defRPr/>
              </a:pPr>
              <a:t>2018/6/23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DE42312-95D1-4390-AA5D-D26DDAC9EBD0}"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B697CB-B3DE-4E11-9F99-1BF2B3E3470E}" type="datetimeFigureOut">
              <a:rPr lang="zh-CN" altLang="en-US"/>
              <a:pPr>
                <a:defRPr/>
              </a:pPr>
              <a:t>2018/6/23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C6853416-FB55-4098-B51C-5B9F6DDE1CF5}"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38E6D22-AE2A-4D32-8974-7EF21C982E85}" type="datetimeFigureOut">
              <a:rPr lang="zh-CN" altLang="en-US"/>
              <a:pPr>
                <a:defRPr/>
              </a:pPr>
              <a:t>2018/6/23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BD6B7D8E-B09B-4825-AE8F-B9C8BD68834D}"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8EAA4F2-C47E-4275-BB2F-9BEACC0CB381}" type="datetimeFigureOut">
              <a:rPr lang="zh-CN" altLang="en-US"/>
              <a:pPr>
                <a:defRPr/>
              </a:pPr>
              <a:t>2018/6/23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D189C1D0-1B92-45EB-862E-1C4A6200846E}"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C998417-6861-423F-B182-14C60AE98A7F}" type="datetimeFigureOut">
              <a:rPr lang="zh-CN" altLang="en-US"/>
              <a:pPr>
                <a:defRPr/>
              </a:pPr>
              <a:t>2018/6/23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6538D99-426B-438B-B75D-8E57D6C2CAD2}"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08FD5E68-3B4B-4D94-8FD3-234991C0BA0B}" type="datetimeFigureOut">
              <a:rPr lang="zh-CN" altLang="en-US"/>
              <a:pPr>
                <a:defRPr/>
              </a:pPr>
              <a:t>2018/6/23</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15F0049A-8D96-4341-B7D4-F09779D7FDCB}"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5D764A94-93DD-4252-B07F-739CB30C3840}" type="datetimeFigureOut">
              <a:rPr lang="zh-CN" altLang="en-US"/>
              <a:pPr>
                <a:defRPr/>
              </a:pPr>
              <a:t>2018/6/23</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CE5B8534-2FA8-491A-8029-F42D8D66FDC4}"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CAA3305-63DD-4C03-9385-1D2310396B68}" type="datetimeFigureOut">
              <a:rPr lang="zh-CN" altLang="en-US"/>
              <a:pPr>
                <a:defRPr/>
              </a:pPr>
              <a:t>2018/6/23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FC15E31-8719-415E-8828-B0FE5312E970}"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4899271-5E51-4EF3-BEDB-791AD121D365}" type="datetimeFigureOut">
              <a:rPr lang="zh-CN" altLang="en-US"/>
              <a:pPr>
                <a:defRPr/>
              </a:pPr>
              <a:t>2018/6/23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F072626-75B4-4698-944E-673888FB3F3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2D4015-E3C5-434A-A6B6-66EAF9A691CE}" type="datetimeFigureOut">
              <a:rPr lang="zh-CN" altLang="en-US"/>
              <a:pPr>
                <a:defRPr/>
              </a:pPr>
              <a:t>2018/6/23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6AEA719-B7CD-4F48-92FC-19858CB0F949}"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7938"/>
            <a:ext cx="12192000" cy="6865938"/>
            <a:chOff x="0" y="-8467"/>
            <a:chExt cx="12192000" cy="6866467"/>
          </a:xfrm>
        </p:grpSpPr>
        <p:cxnSp>
          <p:nvCxnSpPr>
            <p:cNvPr id="20" name="Straight Connector 19"/>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2981"/>
              <a:ext cx="449263" cy="2845019"/>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p:cNvSpPr>
            <a:spLocks noGrp="1"/>
          </p:cNvSpPr>
          <p:nvPr>
            <p:ph type="title"/>
          </p:nvPr>
        </p:nvSpPr>
        <p:spPr bwMode="auto">
          <a:xfrm>
            <a:off x="677863" y="609600"/>
            <a:ext cx="8596312" cy="132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8" name="Text Placeholder 2"/>
          <p:cNvSpPr>
            <a:spLocks noGrp="1"/>
          </p:cNvSpPr>
          <p:nvPr>
            <p:ph type="body" idx="1"/>
          </p:nvPr>
        </p:nvSpPr>
        <p:spPr bwMode="auto">
          <a:xfrm>
            <a:off x="677863" y="2160588"/>
            <a:ext cx="8596312" cy="388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7205663" y="6042025"/>
            <a:ext cx="911225" cy="365125"/>
          </a:xfrm>
          <a:prstGeom prst="rect">
            <a:avLst/>
          </a:prstGeom>
        </p:spPr>
        <p:txBody>
          <a:bodyPr vert="horz" lIns="91440" tIns="45720" rIns="91440" bIns="45720" rtlCol="0" anchor="ctr"/>
          <a:lstStyle>
            <a:lvl1pPr algn="r" fontAlgn="auto">
              <a:spcBef>
                <a:spcPts val="0"/>
              </a:spcBef>
              <a:spcAft>
                <a:spcPts val="0"/>
              </a:spcAft>
              <a:defRPr kumimoji="1" sz="900" smtClean="0">
                <a:solidFill>
                  <a:schemeClr val="tx1">
                    <a:tint val="75000"/>
                  </a:schemeClr>
                </a:solidFill>
                <a:latin typeface="+mn-lt"/>
                <a:ea typeface="+mn-ea"/>
                <a:cs typeface="+mn-cs"/>
              </a:defRPr>
            </a:lvl1pPr>
          </a:lstStyle>
          <a:p>
            <a:pPr>
              <a:defRPr/>
            </a:pPr>
            <a:fld id="{1D130EC0-EB31-400B-8475-08540B8CE538}" type="datetimeFigureOut">
              <a:rPr lang="zh-CN" altLang="en-US"/>
              <a:pPr>
                <a:defRPr/>
              </a:pPr>
              <a:t>2018/6/23</a:t>
            </a:fld>
            <a:endParaRPr lang="zh-CN" altLang="en-US"/>
          </a:p>
        </p:txBody>
      </p:sp>
      <p:sp>
        <p:nvSpPr>
          <p:cNvPr id="5" name="Footer Placeholder 4"/>
          <p:cNvSpPr>
            <a:spLocks noGrp="1"/>
          </p:cNvSpPr>
          <p:nvPr>
            <p:ph type="ftr" sz="quarter" idx="3"/>
          </p:nvPr>
        </p:nvSpPr>
        <p:spPr>
          <a:xfrm>
            <a:off x="677863" y="6042025"/>
            <a:ext cx="6297612" cy="365125"/>
          </a:xfrm>
          <a:prstGeom prst="rect">
            <a:avLst/>
          </a:prstGeom>
        </p:spPr>
        <p:txBody>
          <a:bodyPr vert="horz" lIns="91440" tIns="45720" rIns="91440" bIns="45720" rtlCol="0" anchor="ctr"/>
          <a:lstStyle>
            <a:lvl1pPr algn="l" fontAlgn="auto">
              <a:spcBef>
                <a:spcPts val="0"/>
              </a:spcBef>
              <a:spcAft>
                <a:spcPts val="0"/>
              </a:spcAft>
              <a:defRPr kumimoji="1" sz="900">
                <a:solidFill>
                  <a:schemeClr val="tx1">
                    <a:tint val="75000"/>
                  </a:schemeClr>
                </a:solidFill>
                <a:latin typeface="+mn-lt"/>
                <a:ea typeface="+mn-ea"/>
                <a:cs typeface="+mn-cs"/>
              </a:defRPr>
            </a:lvl1pPr>
          </a:lstStyle>
          <a:p>
            <a:pPr>
              <a:defRPr/>
            </a:pPr>
            <a:endParaRPr lang="zh-CN" altLang="en-US"/>
          </a:p>
        </p:txBody>
      </p:sp>
      <p:sp>
        <p:nvSpPr>
          <p:cNvPr id="6" name="Slide Number Placeholder 5"/>
          <p:cNvSpPr>
            <a:spLocks noGrp="1"/>
          </p:cNvSpPr>
          <p:nvPr>
            <p:ph type="sldNum" sz="quarter" idx="4"/>
          </p:nvPr>
        </p:nvSpPr>
        <p:spPr>
          <a:xfrm>
            <a:off x="8589963" y="6042025"/>
            <a:ext cx="684212" cy="365125"/>
          </a:xfrm>
          <a:prstGeom prst="rect">
            <a:avLst/>
          </a:prstGeom>
        </p:spPr>
        <p:txBody>
          <a:bodyPr vert="horz" lIns="91440" tIns="45720" rIns="91440" bIns="45720" rtlCol="0" anchor="ctr"/>
          <a:lstStyle>
            <a:lvl1pPr algn="r" fontAlgn="auto">
              <a:spcBef>
                <a:spcPts val="0"/>
              </a:spcBef>
              <a:spcAft>
                <a:spcPts val="0"/>
              </a:spcAft>
              <a:defRPr kumimoji="1" sz="900" smtClean="0">
                <a:solidFill>
                  <a:schemeClr val="accent1"/>
                </a:solidFill>
                <a:latin typeface="+mn-lt"/>
                <a:ea typeface="+mn-ea"/>
                <a:cs typeface="+mn-cs"/>
              </a:defRPr>
            </a:lvl1pPr>
          </a:lstStyle>
          <a:p>
            <a:pPr>
              <a:defRPr/>
            </a:pPr>
            <a:fld id="{0B459BFB-C0C8-4A74-A203-4B7144A7CC7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8" r:id="rId11"/>
    <p:sldLayoutId id="2147483673" r:id="rId12"/>
    <p:sldLayoutId id="2147483679" r:id="rId13"/>
    <p:sldLayoutId id="2147483674" r:id="rId14"/>
    <p:sldLayoutId id="2147483675" r:id="rId15"/>
    <p:sldLayoutId id="2147483676" r:id="rId16"/>
  </p:sldLayoutIdLst>
  <p:txStyles>
    <p:titleStyle>
      <a:lvl1pPr algn="l" defTabSz="457200" rtl="0" fontAlgn="base">
        <a:spcBef>
          <a:spcPct val="0"/>
        </a:spcBef>
        <a:spcAft>
          <a:spcPct val="0"/>
        </a:spcAft>
        <a:defRPr sz="3600" kern="1200">
          <a:solidFill>
            <a:schemeClr val="accent1"/>
          </a:solidFill>
          <a:latin typeface="+mj-lt"/>
          <a:ea typeface="+mj-ea"/>
          <a:cs typeface="方正姚体"/>
        </a:defRPr>
      </a:lvl1pPr>
      <a:lvl2pPr algn="l" defTabSz="457200" rtl="0" fontAlgn="base">
        <a:spcBef>
          <a:spcPct val="0"/>
        </a:spcBef>
        <a:spcAft>
          <a:spcPct val="0"/>
        </a:spcAft>
        <a:defRPr sz="3600">
          <a:solidFill>
            <a:schemeClr val="accent1"/>
          </a:solidFill>
          <a:latin typeface="Trebuchet MS" pitchFamily="34" charset="0"/>
          <a:ea typeface="方正姚体"/>
          <a:cs typeface="方正姚体"/>
        </a:defRPr>
      </a:lvl2pPr>
      <a:lvl3pPr algn="l" defTabSz="457200" rtl="0" fontAlgn="base">
        <a:spcBef>
          <a:spcPct val="0"/>
        </a:spcBef>
        <a:spcAft>
          <a:spcPct val="0"/>
        </a:spcAft>
        <a:defRPr sz="3600">
          <a:solidFill>
            <a:schemeClr val="accent1"/>
          </a:solidFill>
          <a:latin typeface="Trebuchet MS" pitchFamily="34" charset="0"/>
          <a:ea typeface="方正姚体"/>
          <a:cs typeface="方正姚体"/>
        </a:defRPr>
      </a:lvl3pPr>
      <a:lvl4pPr algn="l" defTabSz="457200" rtl="0" fontAlgn="base">
        <a:spcBef>
          <a:spcPct val="0"/>
        </a:spcBef>
        <a:spcAft>
          <a:spcPct val="0"/>
        </a:spcAft>
        <a:defRPr sz="3600">
          <a:solidFill>
            <a:schemeClr val="accent1"/>
          </a:solidFill>
          <a:latin typeface="Trebuchet MS" pitchFamily="34" charset="0"/>
          <a:ea typeface="方正姚体"/>
          <a:cs typeface="方正姚体"/>
        </a:defRPr>
      </a:lvl4pPr>
      <a:lvl5pPr algn="l" defTabSz="457200" rtl="0" fontAlgn="base">
        <a:spcBef>
          <a:spcPct val="0"/>
        </a:spcBef>
        <a:spcAft>
          <a:spcPct val="0"/>
        </a:spcAft>
        <a:defRPr sz="3600">
          <a:solidFill>
            <a:schemeClr val="accent1"/>
          </a:solidFill>
          <a:latin typeface="Trebuchet MS" pitchFamily="34" charset="0"/>
          <a:ea typeface="方正姚体"/>
          <a:cs typeface="方正姚体"/>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华文新魏"/>
        </a:defRPr>
      </a:lvl1pPr>
      <a:lvl2pPr marL="742950" indent="-285750" algn="l" defTabSz="457200" rtl="0" fontAlgn="base">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华文新魏"/>
        </a:defRPr>
      </a:lvl2pPr>
      <a:lvl3pPr marL="1143000" indent="-228600" algn="l" defTabSz="457200" rtl="0" fontAlgn="base">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华文新魏"/>
        </a:defRPr>
      </a:lvl3pPr>
      <a:lvl4pPr marL="1600200" indent="-228600" algn="l" defTabSz="457200" rtl="0" fontAlgn="base">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华文新魏"/>
        </a:defRPr>
      </a:lvl4pPr>
      <a:lvl5pPr marL="2057400" indent="-228600" algn="l" defTabSz="457200" rtl="0" fontAlgn="base">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华文新魏"/>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D1DF4-6CCD-437D-B0DE-4AC25CC1DCD6}"/>
              </a:ext>
            </a:extLst>
          </p:cNvPr>
          <p:cNvSpPr>
            <a:spLocks noGrp="1"/>
          </p:cNvSpPr>
          <p:nvPr>
            <p:ph type="ctrTitle"/>
          </p:nvPr>
        </p:nvSpPr>
        <p:spPr/>
        <p:txBody>
          <a:bodyPr/>
          <a:lstStyle/>
          <a:p>
            <a:r>
              <a:rPr lang="en-US" altLang="zh-CN" dirty="0"/>
              <a:t>SVM</a:t>
            </a:r>
            <a:r>
              <a:rPr lang="zh-CN" altLang="en-US" dirty="0"/>
              <a:t>推导</a:t>
            </a:r>
          </a:p>
        </p:txBody>
      </p:sp>
      <p:sp>
        <p:nvSpPr>
          <p:cNvPr id="3" name="副标题 2">
            <a:extLst>
              <a:ext uri="{FF2B5EF4-FFF2-40B4-BE49-F238E27FC236}">
                <a16:creationId xmlns:a16="http://schemas.microsoft.com/office/drawing/2014/main" id="{9084CAE0-CE76-4A0C-AF3B-7BE1A915C82B}"/>
              </a:ext>
            </a:extLst>
          </p:cNvPr>
          <p:cNvSpPr>
            <a:spLocks noGrp="1"/>
          </p:cNvSpPr>
          <p:nvPr>
            <p:ph type="subTitle" idx="1"/>
          </p:nvPr>
        </p:nvSpPr>
        <p:spPr/>
        <p:txBody>
          <a:bodyPr/>
          <a:lstStyle/>
          <a:p>
            <a:r>
              <a:rPr lang="en-US" altLang="zh-CN" dirty="0"/>
              <a:t>51174500137 </a:t>
            </a:r>
            <a:r>
              <a:rPr lang="zh-CN" altLang="en-US" dirty="0"/>
              <a:t>徐文起</a:t>
            </a:r>
          </a:p>
        </p:txBody>
      </p:sp>
    </p:spTree>
    <p:extLst>
      <p:ext uri="{BB962C8B-B14F-4D97-AF65-F5344CB8AC3E}">
        <p14:creationId xmlns:p14="http://schemas.microsoft.com/office/powerpoint/2010/main" val="406038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960438" y="2732088"/>
            <a:ext cx="10515600" cy="1325562"/>
          </a:xfrm>
        </p:spPr>
        <p:txBody>
          <a:bodyPr/>
          <a:lstStyle/>
          <a:p>
            <a:pPr algn="ctr"/>
            <a:r>
              <a:rPr kumimoji="1" lang="en-US" altLang="zh-CN" b="1"/>
              <a:t>Vapnik-Chervonenkis Dimension</a:t>
            </a:r>
            <a:br>
              <a:rPr kumimoji="1" lang="en-US" altLang="zh-CN"/>
            </a:br>
            <a:r>
              <a:rPr kumimoji="1" lang="en-US" altLang="zh-CN" b="1"/>
              <a:t>VC</a:t>
            </a:r>
            <a:r>
              <a:rPr kumimoji="1" lang="zh-CN" altLang="en-US"/>
              <a:t>维</a:t>
            </a:r>
          </a:p>
        </p:txBody>
      </p:sp>
    </p:spTree>
    <p:extLst>
      <p:ext uri="{BB962C8B-B14F-4D97-AF65-F5344CB8AC3E}">
        <p14:creationId xmlns:p14="http://schemas.microsoft.com/office/powerpoint/2010/main" val="3232118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ctrTitle"/>
          </p:nvPr>
        </p:nvSpPr>
        <p:spPr>
          <a:xfrm>
            <a:off x="7624763" y="506413"/>
            <a:ext cx="3527425" cy="554037"/>
          </a:xfrm>
        </p:spPr>
        <p:txBody>
          <a:bodyPr/>
          <a:lstStyle/>
          <a:p>
            <a:r>
              <a:rPr lang="zh-CN" altLang="en-US" sz="2800" b="1"/>
              <a:t>机器学习的基础架构</a:t>
            </a:r>
          </a:p>
        </p:txBody>
      </p:sp>
      <p:pic>
        <p:nvPicPr>
          <p:cNvPr id="21506" name="图片 3"/>
          <p:cNvPicPr>
            <a:picLocks noChangeAspect="1"/>
          </p:cNvPicPr>
          <p:nvPr/>
        </p:nvPicPr>
        <p:blipFill>
          <a:blip r:embed="rId3"/>
          <a:srcRect/>
          <a:stretch>
            <a:fillRect/>
          </a:stretch>
        </p:blipFill>
        <p:spPr bwMode="auto">
          <a:xfrm>
            <a:off x="2678113" y="1060450"/>
            <a:ext cx="8261350" cy="3924300"/>
          </a:xfrm>
          <a:prstGeom prst="rect">
            <a:avLst/>
          </a:prstGeom>
          <a:noFill/>
          <a:ln w="9525">
            <a:noFill/>
            <a:miter lim="800000"/>
            <a:headEnd/>
            <a:tailEnd/>
          </a:ln>
        </p:spPr>
      </p:pic>
      <p:sp>
        <p:nvSpPr>
          <p:cNvPr id="14" name="椭圆形标注 13"/>
          <p:cNvSpPr/>
          <p:nvPr/>
        </p:nvSpPr>
        <p:spPr>
          <a:xfrm>
            <a:off x="1028700" y="5187950"/>
            <a:ext cx="3576638" cy="984250"/>
          </a:xfrm>
          <a:prstGeom prst="wedgeEllipseCallout">
            <a:avLst>
              <a:gd name="adj1" fmla="val 23736"/>
              <a:gd name="adj2" fmla="val -13785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dirty="0"/>
              <a:t>用</a:t>
            </a:r>
            <a:r>
              <a:rPr kumimoji="1" lang="en-US" altLang="zh-CN" dirty="0"/>
              <a:t>VC</a:t>
            </a:r>
            <a:r>
              <a:rPr kumimoji="1" lang="zh-CN" altLang="en-US" dirty="0"/>
              <a:t>维来度量</a:t>
            </a:r>
            <a:endParaRPr kumimoji="1" lang="en-US" altLang="zh-CN" dirty="0"/>
          </a:p>
          <a:p>
            <a:pPr algn="ctr" fontAlgn="auto">
              <a:spcBef>
                <a:spcPts val="0"/>
              </a:spcBef>
              <a:spcAft>
                <a:spcPts val="0"/>
              </a:spcAft>
              <a:defRPr/>
            </a:pPr>
            <a:r>
              <a:rPr kumimoji="1" lang="zh-CN" altLang="en-US" dirty="0"/>
              <a:t>假设空间的复杂度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txBox="1">
            <a:spLocks/>
          </p:cNvSpPr>
          <p:nvPr/>
        </p:nvSpPr>
        <p:spPr bwMode="auto">
          <a:xfrm>
            <a:off x="7624763" y="506413"/>
            <a:ext cx="3527425" cy="554037"/>
          </a:xfrm>
          <a:prstGeom prst="rect">
            <a:avLst/>
          </a:prstGeom>
          <a:noFill/>
          <a:ln w="9525">
            <a:noFill/>
            <a:miter lim="800000"/>
            <a:headEnd/>
            <a:tailEnd/>
          </a:ln>
        </p:spPr>
        <p:txBody>
          <a:bodyPr anchor="ctr"/>
          <a:lstStyle/>
          <a:p>
            <a:pPr>
              <a:lnSpc>
                <a:spcPct val="90000"/>
              </a:lnSpc>
            </a:pPr>
            <a:endParaRPr lang="zh-CN" altLang="en-US" sz="2800" b="1">
              <a:latin typeface="Trebuchet MS" pitchFamily="34" charset="0"/>
              <a:ea typeface="方正姚体"/>
              <a:cs typeface="方正姚体"/>
            </a:endParaRPr>
          </a:p>
        </p:txBody>
      </p:sp>
      <p:sp>
        <p:nvSpPr>
          <p:cNvPr id="23554" name="矩形 4"/>
          <p:cNvSpPr>
            <a:spLocks noChangeArrowheads="1"/>
          </p:cNvSpPr>
          <p:nvPr/>
        </p:nvSpPr>
        <p:spPr bwMode="auto">
          <a:xfrm>
            <a:off x="6618288" y="260350"/>
            <a:ext cx="5540375" cy="522288"/>
          </a:xfrm>
          <a:prstGeom prst="rect">
            <a:avLst/>
          </a:prstGeom>
          <a:noFill/>
          <a:ln w="9525">
            <a:noFill/>
            <a:miter lim="800000"/>
            <a:headEnd/>
            <a:tailEnd/>
          </a:ln>
        </p:spPr>
        <p:txBody>
          <a:bodyPr wrap="none">
            <a:spAutoFit/>
          </a:bodyPr>
          <a:lstStyle/>
          <a:p>
            <a:r>
              <a:rPr kumimoji="1" lang="en-US" altLang="zh-CN" sz="2800" b="1">
                <a:latin typeface="Trebuchet MS" pitchFamily="34" charset="0"/>
                <a:ea typeface="华文新魏"/>
              </a:rPr>
              <a:t>Vapnik-Chervonenkis Dimension</a:t>
            </a:r>
            <a:endParaRPr lang="zh-CN" altLang="en-US" sz="2800" b="1">
              <a:latin typeface="Trebuchet MS" pitchFamily="34" charset="0"/>
              <a:ea typeface="华文新魏"/>
            </a:endParaRPr>
          </a:p>
        </p:txBody>
      </p:sp>
      <p:pic>
        <p:nvPicPr>
          <p:cNvPr id="23555" name="图片 7"/>
          <p:cNvPicPr>
            <a:picLocks noChangeAspect="1"/>
          </p:cNvPicPr>
          <p:nvPr/>
        </p:nvPicPr>
        <p:blipFill>
          <a:blip r:embed="rId3"/>
          <a:srcRect/>
          <a:stretch>
            <a:fillRect/>
          </a:stretch>
        </p:blipFill>
        <p:spPr bwMode="auto">
          <a:xfrm>
            <a:off x="452438" y="1060450"/>
            <a:ext cx="11369675" cy="2152650"/>
          </a:xfrm>
          <a:prstGeom prst="rect">
            <a:avLst/>
          </a:prstGeom>
          <a:noFill/>
          <a:ln w="9525">
            <a:noFill/>
            <a:miter lim="800000"/>
            <a:headEnd/>
            <a:tailEnd/>
          </a:ln>
        </p:spPr>
      </p:pic>
      <p:sp>
        <p:nvSpPr>
          <p:cNvPr id="9" name="椭圆形标注 8"/>
          <p:cNvSpPr/>
          <p:nvPr/>
        </p:nvSpPr>
        <p:spPr>
          <a:xfrm>
            <a:off x="8948738" y="1862138"/>
            <a:ext cx="2873375" cy="942975"/>
          </a:xfrm>
          <a:prstGeom prst="wedgeEllipseCallout">
            <a:avLst>
              <a:gd name="adj1" fmla="val -54890"/>
              <a:gd name="adj2" fmla="val 6568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000" dirty="0"/>
              <a:t>在二分类情况下，这是一个“</a:t>
            </a:r>
            <a:r>
              <a:rPr kumimoji="1" lang="zh-CN" altLang="en-US" sz="2000" dirty="0">
                <a:solidFill>
                  <a:srgbClr val="FF0000"/>
                </a:solidFill>
              </a:rPr>
              <a:t>对分</a:t>
            </a:r>
            <a:r>
              <a:rPr kumimoji="1" lang="zh-CN" altLang="en-US" sz="2000" dirty="0"/>
              <a:t>”</a:t>
            </a:r>
          </a:p>
        </p:txBody>
      </p:sp>
      <p:pic>
        <p:nvPicPr>
          <p:cNvPr id="23557" name="图片 9"/>
          <p:cNvPicPr>
            <a:picLocks noChangeAspect="1"/>
          </p:cNvPicPr>
          <p:nvPr/>
        </p:nvPicPr>
        <p:blipFill>
          <a:blip r:embed="rId4"/>
          <a:srcRect/>
          <a:stretch>
            <a:fillRect/>
          </a:stretch>
        </p:blipFill>
        <p:spPr bwMode="auto">
          <a:xfrm>
            <a:off x="815975" y="4283075"/>
            <a:ext cx="7037388" cy="533400"/>
          </a:xfrm>
          <a:prstGeom prst="rect">
            <a:avLst/>
          </a:prstGeom>
          <a:noFill/>
          <a:ln w="9525">
            <a:noFill/>
            <a:miter lim="800000"/>
            <a:headEnd/>
            <a:tailEnd/>
          </a:ln>
        </p:spPr>
      </p:pic>
      <p:pic>
        <p:nvPicPr>
          <p:cNvPr id="23558" name="图片 10"/>
          <p:cNvPicPr>
            <a:picLocks noChangeAspect="1"/>
          </p:cNvPicPr>
          <p:nvPr/>
        </p:nvPicPr>
        <p:blipFill>
          <a:blip r:embed="rId5"/>
          <a:srcRect/>
          <a:stretch>
            <a:fillRect/>
          </a:stretch>
        </p:blipFill>
        <p:spPr bwMode="auto">
          <a:xfrm>
            <a:off x="2487613" y="4816475"/>
            <a:ext cx="8664575" cy="9366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txBox="1">
            <a:spLocks/>
          </p:cNvSpPr>
          <p:nvPr/>
        </p:nvSpPr>
        <p:spPr bwMode="auto">
          <a:xfrm>
            <a:off x="7624763" y="506413"/>
            <a:ext cx="3527425" cy="554037"/>
          </a:xfrm>
          <a:prstGeom prst="rect">
            <a:avLst/>
          </a:prstGeom>
          <a:noFill/>
          <a:ln w="9525">
            <a:noFill/>
            <a:miter lim="800000"/>
            <a:headEnd/>
            <a:tailEnd/>
          </a:ln>
        </p:spPr>
        <p:txBody>
          <a:bodyPr anchor="ctr"/>
          <a:lstStyle/>
          <a:p>
            <a:pPr>
              <a:lnSpc>
                <a:spcPct val="90000"/>
              </a:lnSpc>
            </a:pPr>
            <a:endParaRPr lang="zh-CN" altLang="en-US" sz="2800" b="1">
              <a:latin typeface="Trebuchet MS" pitchFamily="34" charset="0"/>
              <a:ea typeface="方正姚体"/>
              <a:cs typeface="方正姚体"/>
            </a:endParaRPr>
          </a:p>
        </p:txBody>
      </p:sp>
      <p:sp>
        <p:nvSpPr>
          <p:cNvPr id="25602" name="矩形 5"/>
          <p:cNvSpPr>
            <a:spLocks noChangeArrowheads="1"/>
          </p:cNvSpPr>
          <p:nvPr/>
        </p:nvSpPr>
        <p:spPr bwMode="auto">
          <a:xfrm>
            <a:off x="6618288" y="260350"/>
            <a:ext cx="5540375" cy="522288"/>
          </a:xfrm>
          <a:prstGeom prst="rect">
            <a:avLst/>
          </a:prstGeom>
          <a:noFill/>
          <a:ln w="9525">
            <a:noFill/>
            <a:miter lim="800000"/>
            <a:headEnd/>
            <a:tailEnd/>
          </a:ln>
        </p:spPr>
        <p:txBody>
          <a:bodyPr wrap="none">
            <a:spAutoFit/>
          </a:bodyPr>
          <a:lstStyle/>
          <a:p>
            <a:r>
              <a:rPr kumimoji="1" lang="en-US" altLang="zh-CN" sz="2800" b="1">
                <a:latin typeface="Trebuchet MS" pitchFamily="34" charset="0"/>
                <a:ea typeface="华文新魏"/>
              </a:rPr>
              <a:t>Vapnik-Chervonenkis Dimension</a:t>
            </a:r>
            <a:endParaRPr lang="zh-CN" altLang="en-US" sz="2800" b="1">
              <a:latin typeface="Trebuchet MS" pitchFamily="34" charset="0"/>
              <a:ea typeface="华文新魏"/>
            </a:endParaRPr>
          </a:p>
        </p:txBody>
      </p:sp>
      <p:sp>
        <p:nvSpPr>
          <p:cNvPr id="7" name="文本框 6"/>
          <p:cNvSpPr txBox="1">
            <a:spLocks noRot="1" noChangeAspect="1" noMove="1" noResize="1" noEditPoints="1" noAdjustHandles="1" noChangeArrowheads="1" noChangeShapeType="1" noTextEdit="1"/>
          </p:cNvSpPr>
          <p:nvPr/>
        </p:nvSpPr>
        <p:spPr>
          <a:xfrm>
            <a:off x="1624435" y="5748137"/>
            <a:ext cx="3752341" cy="430887"/>
          </a:xfrm>
          <a:prstGeom prst="rect">
            <a:avLst/>
          </a:prstGeom>
          <a:blipFill rotWithShape="0">
            <a:blip r:embed="rId3"/>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8" name="文本框 7"/>
          <p:cNvSpPr txBox="1">
            <a:spLocks noRot="1" noChangeAspect="1" noMove="1" noResize="1" noEditPoints="1" noAdjustHandles="1" noChangeArrowheads="1" noChangeShapeType="1" noTextEdit="1"/>
          </p:cNvSpPr>
          <p:nvPr/>
        </p:nvSpPr>
        <p:spPr>
          <a:xfrm>
            <a:off x="1371586" y="1159576"/>
            <a:ext cx="3177494" cy="307777"/>
          </a:xfrm>
          <a:prstGeom prst="rect">
            <a:avLst/>
          </a:prstGeom>
          <a:blipFill rotWithShape="0">
            <a:blip r:embed="rId4"/>
            <a:stretch>
              <a:fillRect l="-2879" t="-25490" r="-1344" b="-49020"/>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9" name="矩形 8"/>
          <p:cNvSpPr>
            <a:spLocks noRot="1" noChangeAspect="1" noMove="1" noResize="1" noEditPoints="1" noAdjustHandles="1" noChangeArrowheads="1" noChangeShapeType="1" noTextEdit="1"/>
          </p:cNvSpPr>
          <p:nvPr/>
        </p:nvSpPr>
        <p:spPr>
          <a:xfrm>
            <a:off x="4715531" y="1144212"/>
            <a:ext cx="3283271" cy="400110"/>
          </a:xfrm>
          <a:prstGeom prst="rect">
            <a:avLst/>
          </a:prstGeom>
          <a:blipFill rotWithShape="0">
            <a:blip r:embed="rId5"/>
            <a:stretch>
              <a:fillRect t="-9231" b="-27692"/>
            </a:stretch>
          </a:blipFill>
        </p:spPr>
        <p:txBody>
          <a:bodyPr/>
          <a:lstStyle/>
          <a:p>
            <a:pPr fontAlgn="auto">
              <a:spcBef>
                <a:spcPts val="0"/>
              </a:spcBef>
              <a:spcAft>
                <a:spcPts val="0"/>
              </a:spcAft>
              <a:defRPr/>
            </a:pPr>
            <a:r>
              <a:rPr lang="zh-CN" altLang="en-US">
                <a:noFill/>
                <a:latin typeface="+mn-lt"/>
                <a:ea typeface="+mn-ea"/>
                <a:cs typeface="+mn-cs"/>
              </a:rPr>
              <a:t> </a:t>
            </a:r>
          </a:p>
        </p:txBody>
      </p:sp>
      <p:grpSp>
        <p:nvGrpSpPr>
          <p:cNvPr id="25606" name="组 58"/>
          <p:cNvGrpSpPr>
            <a:grpSpLocks/>
          </p:cNvGrpSpPr>
          <p:nvPr/>
        </p:nvGrpSpPr>
        <p:grpSpPr bwMode="auto">
          <a:xfrm>
            <a:off x="1371600" y="1674813"/>
            <a:ext cx="9575800" cy="3578225"/>
            <a:chOff x="1387915" y="1631070"/>
            <a:chExt cx="9575670" cy="3578001"/>
          </a:xfrm>
        </p:grpSpPr>
        <p:pic>
          <p:nvPicPr>
            <p:cNvPr id="25608" name="图片 1"/>
            <p:cNvPicPr>
              <a:picLocks noChangeAspect="1"/>
            </p:cNvPicPr>
            <p:nvPr/>
          </p:nvPicPr>
          <p:blipFill>
            <a:blip r:embed="rId6"/>
            <a:srcRect/>
            <a:stretch>
              <a:fillRect/>
            </a:stretch>
          </p:blipFill>
          <p:spPr bwMode="auto">
            <a:xfrm>
              <a:off x="1387915" y="1631070"/>
              <a:ext cx="4781413" cy="3578001"/>
            </a:xfrm>
            <a:prstGeom prst="rect">
              <a:avLst/>
            </a:prstGeom>
            <a:noFill/>
            <a:ln w="9525">
              <a:noFill/>
              <a:miter lim="800000"/>
              <a:headEnd/>
              <a:tailEnd/>
            </a:ln>
          </p:spPr>
        </p:pic>
        <p:pic>
          <p:nvPicPr>
            <p:cNvPr id="25609" name="图片 2"/>
            <p:cNvPicPr>
              <a:picLocks noChangeAspect="1"/>
            </p:cNvPicPr>
            <p:nvPr/>
          </p:nvPicPr>
          <p:blipFill>
            <a:blip r:embed="rId7"/>
            <a:srcRect/>
            <a:stretch>
              <a:fillRect/>
            </a:stretch>
          </p:blipFill>
          <p:spPr bwMode="auto">
            <a:xfrm>
              <a:off x="6182785" y="1692786"/>
              <a:ext cx="4780800" cy="3516285"/>
            </a:xfrm>
            <a:prstGeom prst="rect">
              <a:avLst/>
            </a:prstGeom>
            <a:noFill/>
            <a:ln w="9525">
              <a:noFill/>
              <a:miter lim="800000"/>
              <a:headEnd/>
              <a:tailEnd/>
            </a:ln>
          </p:spPr>
        </p:pic>
        <p:cxnSp>
          <p:nvCxnSpPr>
            <p:cNvPr id="11" name="直线连接符 10"/>
            <p:cNvCxnSpPr/>
            <p:nvPr/>
          </p:nvCxnSpPr>
          <p:spPr>
            <a:xfrm flipV="1">
              <a:off x="2416601" y="3886766"/>
              <a:ext cx="947725" cy="9794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V="1">
              <a:off x="4920055" y="3886766"/>
              <a:ext cx="946137" cy="9794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6872654" y="3886766"/>
              <a:ext cx="1236645" cy="6032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9230059" y="3967724"/>
              <a:ext cx="1236646" cy="6047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a:off x="9244346" y="2143800"/>
              <a:ext cx="796914" cy="11111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线连接符 19"/>
            <p:cNvCxnSpPr/>
            <p:nvPr/>
          </p:nvCxnSpPr>
          <p:spPr>
            <a:xfrm>
              <a:off x="6872654" y="2158087"/>
              <a:ext cx="706427" cy="1082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2796009" y="1967599"/>
              <a:ext cx="630228" cy="10381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a:off x="5393124" y="1861243"/>
              <a:ext cx="630228" cy="10397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V="1">
              <a:off x="3056355" y="2158087"/>
              <a:ext cx="442906" cy="253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flipH="1">
              <a:off x="5261362" y="2572398"/>
              <a:ext cx="560380" cy="366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flipV="1">
              <a:off x="7301273" y="2535888"/>
              <a:ext cx="444494" cy="253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H="1">
              <a:off x="9388806" y="2888291"/>
              <a:ext cx="401633" cy="35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flipH="1" flipV="1">
              <a:off x="2416601" y="4188372"/>
              <a:ext cx="366708" cy="319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a:off x="5526472" y="4269330"/>
              <a:ext cx="319083" cy="3190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flipH="1">
              <a:off x="7491770" y="4269330"/>
              <a:ext cx="133348" cy="3190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p:nvPr/>
          </p:nvCxnSpPr>
          <p:spPr>
            <a:xfrm flipV="1">
              <a:off x="10041261" y="4008996"/>
              <a:ext cx="246059" cy="407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椭圆形标注 59"/>
          <p:cNvSpPr>
            <a:spLocks noRot="1" noChangeAspect="1" noMove="1" noResize="1" noEditPoints="1" noAdjustHandles="1" noChangeArrowheads="1" noChangeShapeType="1" noTextEdit="1"/>
          </p:cNvSpPr>
          <p:nvPr/>
        </p:nvSpPr>
        <p:spPr>
          <a:xfrm>
            <a:off x="6899696" y="5342966"/>
            <a:ext cx="5259382" cy="1241228"/>
          </a:xfrm>
          <a:prstGeom prst="wedgeEllipseCallout">
            <a:avLst>
              <a:gd name="adj1" fmla="val -79867"/>
              <a:gd name="adj2" fmla="val 1580"/>
            </a:avLst>
          </a:prstGeom>
          <a:blipFill rotWithShape="0">
            <a:blip r:embed="rId8"/>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txBox="1">
            <a:spLocks/>
          </p:cNvSpPr>
          <p:nvPr/>
        </p:nvSpPr>
        <p:spPr bwMode="auto">
          <a:xfrm>
            <a:off x="7624763" y="506413"/>
            <a:ext cx="3527425" cy="554037"/>
          </a:xfrm>
          <a:prstGeom prst="rect">
            <a:avLst/>
          </a:prstGeom>
          <a:noFill/>
          <a:ln w="9525">
            <a:noFill/>
            <a:miter lim="800000"/>
            <a:headEnd/>
            <a:tailEnd/>
          </a:ln>
        </p:spPr>
        <p:txBody>
          <a:bodyPr anchor="ctr"/>
          <a:lstStyle/>
          <a:p>
            <a:pPr>
              <a:lnSpc>
                <a:spcPct val="90000"/>
              </a:lnSpc>
            </a:pPr>
            <a:endParaRPr lang="zh-CN" altLang="en-US" sz="2800" b="1">
              <a:latin typeface="Trebuchet MS" pitchFamily="34" charset="0"/>
              <a:ea typeface="方正姚体"/>
              <a:cs typeface="方正姚体"/>
            </a:endParaRPr>
          </a:p>
        </p:txBody>
      </p:sp>
      <p:sp>
        <p:nvSpPr>
          <p:cNvPr id="27650" name="矩形 5"/>
          <p:cNvSpPr>
            <a:spLocks noChangeArrowheads="1"/>
          </p:cNvSpPr>
          <p:nvPr/>
        </p:nvSpPr>
        <p:spPr bwMode="auto">
          <a:xfrm>
            <a:off x="6618288" y="260350"/>
            <a:ext cx="5540375" cy="522288"/>
          </a:xfrm>
          <a:prstGeom prst="rect">
            <a:avLst/>
          </a:prstGeom>
          <a:noFill/>
          <a:ln w="9525">
            <a:noFill/>
            <a:miter lim="800000"/>
            <a:headEnd/>
            <a:tailEnd/>
          </a:ln>
        </p:spPr>
        <p:txBody>
          <a:bodyPr wrap="none">
            <a:spAutoFit/>
          </a:bodyPr>
          <a:lstStyle/>
          <a:p>
            <a:r>
              <a:rPr kumimoji="1" lang="en-US" altLang="zh-CN" sz="2800" b="1">
                <a:latin typeface="Trebuchet MS" pitchFamily="34" charset="0"/>
                <a:ea typeface="华文新魏"/>
              </a:rPr>
              <a:t>Vapnik-Chervonenkis Dimension</a:t>
            </a:r>
            <a:endParaRPr lang="zh-CN" altLang="en-US" sz="2800" b="1">
              <a:latin typeface="Trebuchet MS" pitchFamily="34" charset="0"/>
              <a:ea typeface="华文新魏"/>
            </a:endParaRPr>
          </a:p>
        </p:txBody>
      </p:sp>
      <p:pic>
        <p:nvPicPr>
          <p:cNvPr id="27651" name="图片 2"/>
          <p:cNvPicPr>
            <a:picLocks noChangeAspect="1"/>
          </p:cNvPicPr>
          <p:nvPr/>
        </p:nvPicPr>
        <p:blipFill>
          <a:blip r:embed="rId3"/>
          <a:srcRect/>
          <a:stretch>
            <a:fillRect/>
          </a:stretch>
        </p:blipFill>
        <p:spPr bwMode="auto">
          <a:xfrm>
            <a:off x="1093788" y="1216025"/>
            <a:ext cx="8131175" cy="1355725"/>
          </a:xfrm>
          <a:prstGeom prst="rect">
            <a:avLst/>
          </a:prstGeom>
          <a:noFill/>
          <a:ln w="9525">
            <a:noFill/>
            <a:miter lim="800000"/>
            <a:headEnd/>
            <a:tailEnd/>
          </a:ln>
        </p:spPr>
      </p:pic>
      <p:pic>
        <p:nvPicPr>
          <p:cNvPr id="27652" name="图片 10"/>
          <p:cNvPicPr>
            <a:picLocks noChangeAspect="1"/>
          </p:cNvPicPr>
          <p:nvPr/>
        </p:nvPicPr>
        <p:blipFill>
          <a:blip r:embed="rId4"/>
          <a:srcRect/>
          <a:stretch>
            <a:fillRect/>
          </a:stretch>
        </p:blipFill>
        <p:spPr bwMode="auto">
          <a:xfrm>
            <a:off x="1093788" y="3051175"/>
            <a:ext cx="10058400" cy="1122363"/>
          </a:xfrm>
          <a:prstGeom prst="rect">
            <a:avLst/>
          </a:prstGeom>
          <a:noFill/>
          <a:ln w="9525">
            <a:noFill/>
            <a:miter lim="800000"/>
            <a:headEnd/>
            <a:tailEnd/>
          </a:ln>
        </p:spPr>
      </p:pic>
      <p:pic>
        <p:nvPicPr>
          <p:cNvPr id="27653" name="图片 11"/>
          <p:cNvPicPr>
            <a:picLocks noChangeAspect="1"/>
          </p:cNvPicPr>
          <p:nvPr/>
        </p:nvPicPr>
        <p:blipFill>
          <a:blip r:embed="rId5"/>
          <a:srcRect/>
          <a:stretch>
            <a:fillRect/>
          </a:stretch>
        </p:blipFill>
        <p:spPr bwMode="auto">
          <a:xfrm>
            <a:off x="1093788" y="4562475"/>
            <a:ext cx="10058400" cy="97313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txBox="1">
            <a:spLocks/>
          </p:cNvSpPr>
          <p:nvPr/>
        </p:nvSpPr>
        <p:spPr bwMode="auto">
          <a:xfrm>
            <a:off x="7624763" y="506413"/>
            <a:ext cx="3527425" cy="554037"/>
          </a:xfrm>
          <a:prstGeom prst="rect">
            <a:avLst/>
          </a:prstGeom>
          <a:noFill/>
          <a:ln w="9525">
            <a:noFill/>
            <a:miter lim="800000"/>
            <a:headEnd/>
            <a:tailEnd/>
          </a:ln>
        </p:spPr>
        <p:txBody>
          <a:bodyPr anchor="ctr"/>
          <a:lstStyle/>
          <a:p>
            <a:pPr>
              <a:lnSpc>
                <a:spcPct val="90000"/>
              </a:lnSpc>
            </a:pPr>
            <a:endParaRPr lang="zh-CN" altLang="en-US" sz="2800" b="1">
              <a:latin typeface="Trebuchet MS" pitchFamily="34" charset="0"/>
              <a:ea typeface="方正姚体"/>
              <a:cs typeface="方正姚体"/>
            </a:endParaRPr>
          </a:p>
        </p:txBody>
      </p:sp>
      <p:sp>
        <p:nvSpPr>
          <p:cNvPr id="29698" name="矩形 5"/>
          <p:cNvSpPr>
            <a:spLocks noChangeArrowheads="1"/>
          </p:cNvSpPr>
          <p:nvPr/>
        </p:nvSpPr>
        <p:spPr bwMode="auto">
          <a:xfrm>
            <a:off x="6618288" y="260350"/>
            <a:ext cx="5540375" cy="522288"/>
          </a:xfrm>
          <a:prstGeom prst="rect">
            <a:avLst/>
          </a:prstGeom>
          <a:noFill/>
          <a:ln w="9525">
            <a:noFill/>
            <a:miter lim="800000"/>
            <a:headEnd/>
            <a:tailEnd/>
          </a:ln>
        </p:spPr>
        <p:txBody>
          <a:bodyPr wrap="none">
            <a:spAutoFit/>
          </a:bodyPr>
          <a:lstStyle/>
          <a:p>
            <a:r>
              <a:rPr kumimoji="1" lang="en-US" altLang="zh-CN" sz="2800" b="1">
                <a:latin typeface="Trebuchet MS" pitchFamily="34" charset="0"/>
                <a:ea typeface="华文新魏"/>
              </a:rPr>
              <a:t>Vapnik-Chervonenkis Dimension</a:t>
            </a:r>
            <a:endParaRPr lang="zh-CN" altLang="en-US" sz="2800" b="1">
              <a:latin typeface="Trebuchet MS" pitchFamily="34" charset="0"/>
              <a:ea typeface="华文新魏"/>
            </a:endParaRPr>
          </a:p>
        </p:txBody>
      </p:sp>
      <p:pic>
        <p:nvPicPr>
          <p:cNvPr id="29699" name="图片 1"/>
          <p:cNvPicPr>
            <a:picLocks noChangeAspect="1"/>
          </p:cNvPicPr>
          <p:nvPr/>
        </p:nvPicPr>
        <p:blipFill>
          <a:blip r:embed="rId3"/>
          <a:srcRect/>
          <a:stretch>
            <a:fillRect/>
          </a:stretch>
        </p:blipFill>
        <p:spPr bwMode="auto">
          <a:xfrm>
            <a:off x="200025" y="782638"/>
            <a:ext cx="5003800" cy="5489575"/>
          </a:xfrm>
          <a:prstGeom prst="rect">
            <a:avLst/>
          </a:prstGeom>
          <a:noFill/>
          <a:ln w="9525">
            <a:noFill/>
            <a:miter lim="800000"/>
            <a:headEnd/>
            <a:tailEnd/>
          </a:ln>
        </p:spPr>
      </p:pic>
      <p:sp>
        <p:nvSpPr>
          <p:cNvPr id="29700" name="矩形 2"/>
          <p:cNvSpPr>
            <a:spLocks noChangeArrowheads="1"/>
          </p:cNvSpPr>
          <p:nvPr/>
        </p:nvSpPr>
        <p:spPr bwMode="auto">
          <a:xfrm>
            <a:off x="6016625" y="2205038"/>
            <a:ext cx="5570538" cy="1322387"/>
          </a:xfrm>
          <a:prstGeom prst="rect">
            <a:avLst/>
          </a:prstGeom>
          <a:noFill/>
          <a:ln w="9525">
            <a:noFill/>
            <a:miter lim="800000"/>
            <a:headEnd/>
            <a:tailEnd/>
          </a:ln>
        </p:spPr>
        <p:txBody>
          <a:bodyPr wrap="none">
            <a:spAutoFit/>
          </a:bodyPr>
          <a:lstStyle/>
          <a:p>
            <a:r>
              <a:rPr kumimoji="1" lang="zh-CN" altLang="en-US" sz="2000">
                <a:latin typeface="Trebuchet MS" pitchFamily="34" charset="0"/>
                <a:ea typeface="华文新魏"/>
              </a:rPr>
              <a:t>如果我们有这样一个</a:t>
            </a:r>
            <a:r>
              <a:rPr kumimoji="1" lang="en-US" altLang="zh-CN" sz="2000">
                <a:solidFill>
                  <a:srgbClr val="FF0000"/>
                </a:solidFill>
                <a:latin typeface="Trebuchet MS" pitchFamily="34" charset="0"/>
                <a:ea typeface="华文新魏"/>
              </a:rPr>
              <a:t>4</a:t>
            </a:r>
            <a:r>
              <a:rPr kumimoji="1" lang="zh-CN" altLang="en-US" sz="2000">
                <a:latin typeface="Trebuchet MS" pitchFamily="34" charset="0"/>
                <a:ea typeface="华文新魏"/>
              </a:rPr>
              <a:t>个数据点的示例集呢？</a:t>
            </a:r>
            <a:endParaRPr kumimoji="1" lang="en-US" altLang="zh-CN" sz="2000">
              <a:latin typeface="Trebuchet MS" pitchFamily="34" charset="0"/>
              <a:ea typeface="华文新魏"/>
            </a:endParaRPr>
          </a:p>
          <a:p>
            <a:endParaRPr kumimoji="1" lang="en-US" altLang="zh-CN" sz="2000">
              <a:latin typeface="Trebuchet MS" pitchFamily="34" charset="0"/>
              <a:ea typeface="华文新魏"/>
            </a:endParaRPr>
          </a:p>
          <a:p>
            <a:r>
              <a:rPr lang="zh-CN" altLang="en-US" sz="2000">
                <a:latin typeface="Trebuchet MS" pitchFamily="34" charset="0"/>
                <a:ea typeface="华文新魏"/>
              </a:rPr>
              <a:t>有两种标记结果是“直线方程”没有办法产生的</a:t>
            </a:r>
            <a:endParaRPr kumimoji="1" lang="en-US" altLang="zh-CN" sz="2000">
              <a:latin typeface="Trebuchet MS" pitchFamily="34" charset="0"/>
              <a:ea typeface="华文新魏"/>
            </a:endParaRPr>
          </a:p>
          <a:p>
            <a:endParaRPr kumimoji="1" lang="en-US" altLang="zh-CN" sz="2000">
              <a:latin typeface="Trebuchet MS" pitchFamily="34" charset="0"/>
              <a:ea typeface="华文新魏"/>
            </a:endParaRPr>
          </a:p>
        </p:txBody>
      </p:sp>
      <p:sp>
        <p:nvSpPr>
          <p:cNvPr id="9" name="椭圆形标注 8"/>
          <p:cNvSpPr>
            <a:spLocks noRot="1" noChangeAspect="1" noMove="1" noResize="1" noEditPoints="1" noAdjustHandles="1" noChangeArrowheads="1" noChangeShapeType="1" noTextEdit="1"/>
          </p:cNvSpPr>
          <p:nvPr/>
        </p:nvSpPr>
        <p:spPr>
          <a:xfrm>
            <a:off x="7500523" y="3580993"/>
            <a:ext cx="3651892" cy="969456"/>
          </a:xfrm>
          <a:prstGeom prst="wedgeEllipseCallout">
            <a:avLst>
              <a:gd name="adj1" fmla="val -110703"/>
              <a:gd name="adj2" fmla="val 26943"/>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0" name="文本框 9"/>
          <p:cNvSpPr txBox="1">
            <a:spLocks noRot="1" noChangeAspect="1" noMove="1" noResize="1" noEditPoints="1" noAdjustHandles="1" noChangeArrowheads="1" noChangeShapeType="1" noTextEdit="1"/>
          </p:cNvSpPr>
          <p:nvPr/>
        </p:nvSpPr>
        <p:spPr>
          <a:xfrm>
            <a:off x="6016486" y="1359091"/>
            <a:ext cx="3862299" cy="307777"/>
          </a:xfrm>
          <a:prstGeom prst="rect">
            <a:avLst/>
          </a:prstGeom>
          <a:blipFill rotWithShape="0">
            <a:blip r:embed="rId5"/>
            <a:stretch>
              <a:fillRect l="-2366" t="-26000" b="-50000"/>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2" name="文本框 11"/>
          <p:cNvSpPr txBox="1">
            <a:spLocks noRot="1" noChangeAspect="1" noMove="1" noResize="1" noEditPoints="1" noAdjustHandles="1" noChangeArrowheads="1" noChangeShapeType="1" noTextEdit="1"/>
          </p:cNvSpPr>
          <p:nvPr/>
        </p:nvSpPr>
        <p:spPr>
          <a:xfrm>
            <a:off x="7196279" y="5306787"/>
            <a:ext cx="2353658" cy="553998"/>
          </a:xfrm>
          <a:prstGeom prst="rect">
            <a:avLst/>
          </a:prstGeom>
          <a:blipFill rotWithShape="0">
            <a:blip r:embed="rId6"/>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txBox="1">
            <a:spLocks/>
          </p:cNvSpPr>
          <p:nvPr/>
        </p:nvSpPr>
        <p:spPr bwMode="auto">
          <a:xfrm>
            <a:off x="7624763" y="506413"/>
            <a:ext cx="3527425" cy="554037"/>
          </a:xfrm>
          <a:prstGeom prst="rect">
            <a:avLst/>
          </a:prstGeom>
          <a:noFill/>
          <a:ln w="9525">
            <a:noFill/>
            <a:miter lim="800000"/>
            <a:headEnd/>
            <a:tailEnd/>
          </a:ln>
        </p:spPr>
        <p:txBody>
          <a:bodyPr anchor="ctr"/>
          <a:lstStyle/>
          <a:p>
            <a:pPr>
              <a:lnSpc>
                <a:spcPct val="90000"/>
              </a:lnSpc>
            </a:pPr>
            <a:endParaRPr lang="zh-CN" altLang="en-US" sz="2800" b="1">
              <a:latin typeface="Trebuchet MS" pitchFamily="34" charset="0"/>
              <a:ea typeface="方正姚体"/>
              <a:cs typeface="方正姚体"/>
            </a:endParaRPr>
          </a:p>
        </p:txBody>
      </p:sp>
      <p:sp>
        <p:nvSpPr>
          <p:cNvPr id="31746" name="矩形 5"/>
          <p:cNvSpPr>
            <a:spLocks noChangeArrowheads="1"/>
          </p:cNvSpPr>
          <p:nvPr/>
        </p:nvSpPr>
        <p:spPr bwMode="auto">
          <a:xfrm>
            <a:off x="6618288" y="260350"/>
            <a:ext cx="5540375" cy="522288"/>
          </a:xfrm>
          <a:prstGeom prst="rect">
            <a:avLst/>
          </a:prstGeom>
          <a:noFill/>
          <a:ln w="9525">
            <a:noFill/>
            <a:miter lim="800000"/>
            <a:headEnd/>
            <a:tailEnd/>
          </a:ln>
        </p:spPr>
        <p:txBody>
          <a:bodyPr wrap="none">
            <a:spAutoFit/>
          </a:bodyPr>
          <a:lstStyle/>
          <a:p>
            <a:r>
              <a:rPr kumimoji="1" lang="en-US" altLang="zh-CN" sz="2800" b="1">
                <a:latin typeface="Trebuchet MS" pitchFamily="34" charset="0"/>
                <a:ea typeface="华文新魏"/>
              </a:rPr>
              <a:t>Vapnik-Chervonenkis Dimension</a:t>
            </a:r>
            <a:endParaRPr lang="zh-CN" altLang="en-US" sz="2800" b="1">
              <a:latin typeface="Trebuchet MS" pitchFamily="34" charset="0"/>
              <a:ea typeface="华文新魏"/>
            </a:endParaRPr>
          </a:p>
        </p:txBody>
      </p:sp>
      <p:pic>
        <p:nvPicPr>
          <p:cNvPr id="31747" name="图片 1"/>
          <p:cNvPicPr>
            <a:picLocks noChangeAspect="1"/>
          </p:cNvPicPr>
          <p:nvPr/>
        </p:nvPicPr>
        <p:blipFill>
          <a:blip r:embed="rId3"/>
          <a:srcRect/>
          <a:stretch>
            <a:fillRect/>
          </a:stretch>
        </p:blipFill>
        <p:spPr bwMode="auto">
          <a:xfrm>
            <a:off x="1404938" y="1060450"/>
            <a:ext cx="9312275" cy="2238375"/>
          </a:xfrm>
          <a:prstGeom prst="rect">
            <a:avLst/>
          </a:prstGeom>
          <a:noFill/>
          <a:ln w="9525">
            <a:noFill/>
            <a:miter lim="800000"/>
            <a:headEnd/>
            <a:tailEnd/>
          </a:ln>
        </p:spPr>
      </p:pic>
      <p:sp>
        <p:nvSpPr>
          <p:cNvPr id="7" name="矩形 6"/>
          <p:cNvSpPr/>
          <p:nvPr/>
        </p:nvSpPr>
        <p:spPr>
          <a:xfrm>
            <a:off x="4930775" y="2073275"/>
            <a:ext cx="2378075" cy="122555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kumimoji="1" lang="zh-CN" altLang="en-US"/>
          </a:p>
        </p:txBody>
      </p:sp>
      <p:sp>
        <p:nvSpPr>
          <p:cNvPr id="9" name="椭圆形标注 8"/>
          <p:cNvSpPr>
            <a:spLocks noRot="1" noChangeAspect="1" noMove="1" noResize="1" noEditPoints="1" noAdjustHandles="1" noChangeArrowheads="1" noChangeShapeType="1" noTextEdit="1"/>
          </p:cNvSpPr>
          <p:nvPr/>
        </p:nvSpPr>
        <p:spPr>
          <a:xfrm>
            <a:off x="7658102" y="3576051"/>
            <a:ext cx="3962135" cy="957814"/>
          </a:xfrm>
          <a:prstGeom prst="wedgeEllipseCallout">
            <a:avLst>
              <a:gd name="adj1" fmla="val -66410"/>
              <a:gd name="adj2" fmla="val -94543"/>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0" name="文本框 9"/>
          <p:cNvSpPr txBox="1">
            <a:spLocks noRot="1" noChangeAspect="1" noMove="1" noResize="1" noEditPoints="1" noAdjustHandles="1" noChangeArrowheads="1" noChangeShapeType="1" noTextEdit="1"/>
          </p:cNvSpPr>
          <p:nvPr/>
        </p:nvSpPr>
        <p:spPr>
          <a:xfrm>
            <a:off x="4216097" y="5024580"/>
            <a:ext cx="3808639" cy="447238"/>
          </a:xfrm>
          <a:prstGeom prst="rect">
            <a:avLst/>
          </a:prstGeom>
          <a:blipFill rotWithShape="0">
            <a:blip r:embed="rId5"/>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2" name="椭圆形标注 11"/>
          <p:cNvSpPr/>
          <p:nvPr/>
        </p:nvSpPr>
        <p:spPr>
          <a:xfrm>
            <a:off x="1192213" y="3544888"/>
            <a:ext cx="2557462" cy="787400"/>
          </a:xfrm>
          <a:prstGeom prst="wedgeEllipseCallout">
            <a:avLst>
              <a:gd name="adj1" fmla="val 26760"/>
              <a:gd name="adj2" fmla="val -1133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400" dirty="0">
                <a:solidFill>
                  <a:schemeClr val="bg1"/>
                </a:solidFill>
              </a:rPr>
              <a:t>泛化误差</a:t>
            </a:r>
            <a:endParaRPr kumimoji="1" lang="en-US" altLang="zh-CN" sz="2400" dirty="0">
              <a:solidFill>
                <a:schemeClr val="bg1"/>
              </a:solidFill>
            </a:endParaRPr>
          </a:p>
          <a:p>
            <a:pPr algn="ctr" fontAlgn="auto">
              <a:spcBef>
                <a:spcPts val="0"/>
              </a:spcBef>
              <a:spcAft>
                <a:spcPts val="0"/>
              </a:spcAft>
              <a:defRPr/>
            </a:pPr>
            <a:r>
              <a:rPr kumimoji="1" lang="zh-CN" altLang="en-US" dirty="0">
                <a:solidFill>
                  <a:schemeClr val="bg1"/>
                </a:solidFill>
              </a:rPr>
              <a:t>（不可预知）</a:t>
            </a:r>
            <a:endParaRPr kumimoji="1" lang="en-US" altLang="zh-CN" dirty="0">
              <a:solidFill>
                <a:schemeClr val="bg1"/>
              </a:solidFill>
            </a:endParaRPr>
          </a:p>
        </p:txBody>
      </p:sp>
      <p:sp>
        <p:nvSpPr>
          <p:cNvPr id="13" name="椭圆形标注 12"/>
          <p:cNvSpPr/>
          <p:nvPr/>
        </p:nvSpPr>
        <p:spPr>
          <a:xfrm>
            <a:off x="4186238" y="3648075"/>
            <a:ext cx="2557462" cy="788988"/>
          </a:xfrm>
          <a:prstGeom prst="wedgeEllipseCallout">
            <a:avLst>
              <a:gd name="adj1" fmla="val -46014"/>
              <a:gd name="adj2" fmla="val -14033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400" dirty="0">
                <a:solidFill>
                  <a:schemeClr val="bg1"/>
                </a:solidFill>
              </a:rPr>
              <a:t>经验误差</a:t>
            </a:r>
            <a:endParaRPr kumimoji="1" lang="en-US" altLang="zh-CN" sz="2400" dirty="0">
              <a:solidFill>
                <a:schemeClr val="bg1"/>
              </a:solidFill>
            </a:endParaRPr>
          </a:p>
          <a:p>
            <a:pPr algn="ctr" fontAlgn="auto">
              <a:spcBef>
                <a:spcPts val="0"/>
              </a:spcBef>
              <a:spcAft>
                <a:spcPts val="0"/>
              </a:spcAft>
              <a:defRPr/>
            </a:pPr>
            <a:r>
              <a:rPr kumimoji="1" lang="zh-CN" altLang="en-US" dirty="0">
                <a:solidFill>
                  <a:schemeClr val="bg1"/>
                </a:solidFill>
              </a:rPr>
              <a:t>（可计算）</a:t>
            </a:r>
            <a:endParaRPr kumimoji="1" lang="en-US" altLang="zh-CN" dirty="0">
              <a:solidFill>
                <a:schemeClr val="bg1"/>
              </a:solidFill>
            </a:endParaRPr>
          </a:p>
        </p:txBody>
      </p:sp>
      <p:sp>
        <p:nvSpPr>
          <p:cNvPr id="31753" name="矩形 13"/>
          <p:cNvSpPr>
            <a:spLocks noChangeArrowheads="1"/>
          </p:cNvSpPr>
          <p:nvPr/>
        </p:nvSpPr>
        <p:spPr bwMode="auto">
          <a:xfrm>
            <a:off x="4527550" y="5659438"/>
            <a:ext cx="3433763" cy="400050"/>
          </a:xfrm>
          <a:prstGeom prst="rect">
            <a:avLst/>
          </a:prstGeom>
          <a:noFill/>
          <a:ln w="9525">
            <a:noFill/>
            <a:miter lim="800000"/>
            <a:headEnd/>
            <a:tailEnd/>
          </a:ln>
        </p:spPr>
        <p:txBody>
          <a:bodyPr wrap="none">
            <a:spAutoFit/>
          </a:bodyPr>
          <a:lstStyle/>
          <a:p>
            <a:r>
              <a:rPr kumimoji="1" lang="zh-CN" altLang="en-US" sz="2000">
                <a:solidFill>
                  <a:srgbClr val="FF0000"/>
                </a:solidFill>
                <a:latin typeface="Trebuchet MS" pitchFamily="34" charset="0"/>
                <a:ea typeface="华文新魏"/>
              </a:rPr>
              <a:t>基于</a:t>
            </a:r>
            <a:r>
              <a:rPr kumimoji="1" lang="en-US" altLang="zh-CN" sz="2000">
                <a:solidFill>
                  <a:srgbClr val="FF0000"/>
                </a:solidFill>
                <a:latin typeface="Trebuchet MS" pitchFamily="34" charset="0"/>
                <a:ea typeface="华文新魏"/>
              </a:rPr>
              <a:t>VC</a:t>
            </a:r>
            <a:r>
              <a:rPr kumimoji="1" lang="zh-CN" altLang="en-US" sz="2000">
                <a:solidFill>
                  <a:srgbClr val="FF0000"/>
                </a:solidFill>
                <a:latin typeface="Trebuchet MS" pitchFamily="34" charset="0"/>
                <a:ea typeface="华文新魏"/>
              </a:rPr>
              <a:t>维的泛化误差界公式</a:t>
            </a:r>
            <a:endParaRPr lang="zh-CN" altLang="en-US" sz="2000">
              <a:solidFill>
                <a:srgbClr val="FF0000"/>
              </a:solidFill>
              <a:latin typeface="Trebuchet MS" pitchFamily="34" charset="0"/>
              <a:ea typeface="华文新魏"/>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矩形 3"/>
          <p:cNvSpPr>
            <a:spLocks noChangeArrowheads="1"/>
          </p:cNvSpPr>
          <p:nvPr/>
        </p:nvSpPr>
        <p:spPr bwMode="auto">
          <a:xfrm>
            <a:off x="6618288" y="260350"/>
            <a:ext cx="5540375" cy="522288"/>
          </a:xfrm>
          <a:prstGeom prst="rect">
            <a:avLst/>
          </a:prstGeom>
          <a:noFill/>
          <a:ln w="9525">
            <a:noFill/>
            <a:miter lim="800000"/>
            <a:headEnd/>
            <a:tailEnd/>
          </a:ln>
        </p:spPr>
        <p:txBody>
          <a:bodyPr wrap="none">
            <a:spAutoFit/>
          </a:bodyPr>
          <a:lstStyle/>
          <a:p>
            <a:r>
              <a:rPr kumimoji="1" lang="en-US" altLang="zh-CN" sz="2800" b="1">
                <a:latin typeface="Trebuchet MS" pitchFamily="34" charset="0"/>
                <a:ea typeface="华文新魏"/>
              </a:rPr>
              <a:t>Vapnik-Chervonenkis Dimension</a:t>
            </a:r>
            <a:endParaRPr lang="zh-CN" altLang="en-US" sz="2800" b="1">
              <a:latin typeface="Trebuchet MS" pitchFamily="34" charset="0"/>
              <a:ea typeface="华文新魏"/>
            </a:endParaRPr>
          </a:p>
        </p:txBody>
      </p:sp>
      <p:grpSp>
        <p:nvGrpSpPr>
          <p:cNvPr id="33794" name="组 12"/>
          <p:cNvGrpSpPr>
            <a:grpSpLocks/>
          </p:cNvGrpSpPr>
          <p:nvPr/>
        </p:nvGrpSpPr>
        <p:grpSpPr bwMode="auto">
          <a:xfrm>
            <a:off x="1077913" y="676275"/>
            <a:ext cx="10512425" cy="1692275"/>
            <a:chOff x="1078256" y="675497"/>
            <a:chExt cx="10511522" cy="1692974"/>
          </a:xfrm>
        </p:grpSpPr>
        <p:sp>
          <p:nvSpPr>
            <p:cNvPr id="33798" name="矩形 6"/>
            <p:cNvSpPr>
              <a:spLocks noChangeArrowheads="1"/>
            </p:cNvSpPr>
            <p:nvPr/>
          </p:nvSpPr>
          <p:spPr bwMode="auto">
            <a:xfrm>
              <a:off x="1078256" y="675497"/>
              <a:ext cx="3433953" cy="400110"/>
            </a:xfrm>
            <a:prstGeom prst="rect">
              <a:avLst/>
            </a:prstGeom>
            <a:noFill/>
            <a:ln w="9525">
              <a:noFill/>
              <a:miter lim="800000"/>
              <a:headEnd/>
              <a:tailEnd/>
            </a:ln>
          </p:spPr>
          <p:txBody>
            <a:bodyPr wrap="none">
              <a:spAutoFit/>
            </a:bodyPr>
            <a:lstStyle/>
            <a:p>
              <a:r>
                <a:rPr kumimoji="1" lang="zh-CN" altLang="en-US" sz="2000">
                  <a:solidFill>
                    <a:srgbClr val="FF0000"/>
                  </a:solidFill>
                  <a:latin typeface="Trebuchet MS" pitchFamily="34" charset="0"/>
                  <a:ea typeface="华文新魏"/>
                </a:rPr>
                <a:t>基于</a:t>
              </a:r>
              <a:r>
                <a:rPr kumimoji="1" lang="en-US" altLang="zh-CN" sz="2000">
                  <a:solidFill>
                    <a:srgbClr val="FF0000"/>
                  </a:solidFill>
                  <a:latin typeface="Trebuchet MS" pitchFamily="34" charset="0"/>
                  <a:ea typeface="华文新魏"/>
                </a:rPr>
                <a:t>VC</a:t>
              </a:r>
              <a:r>
                <a:rPr kumimoji="1" lang="zh-CN" altLang="en-US" sz="2000">
                  <a:solidFill>
                    <a:srgbClr val="FF0000"/>
                  </a:solidFill>
                  <a:latin typeface="Trebuchet MS" pitchFamily="34" charset="0"/>
                  <a:ea typeface="华文新魏"/>
                </a:rPr>
                <a:t>维的泛化误差界公式</a:t>
              </a:r>
              <a:endParaRPr lang="zh-CN" altLang="en-US" sz="2000">
                <a:solidFill>
                  <a:srgbClr val="FF0000"/>
                </a:solidFill>
                <a:latin typeface="Trebuchet MS" pitchFamily="34" charset="0"/>
                <a:ea typeface="华文新魏"/>
              </a:endParaRPr>
            </a:p>
          </p:txBody>
        </p:sp>
        <p:grpSp>
          <p:nvGrpSpPr>
            <p:cNvPr id="33799" name="组 11"/>
            <p:cNvGrpSpPr>
              <a:grpSpLocks/>
            </p:cNvGrpSpPr>
            <p:nvPr/>
          </p:nvGrpSpPr>
          <p:grpSpPr bwMode="auto">
            <a:xfrm>
              <a:off x="3873026" y="1141847"/>
              <a:ext cx="3808639" cy="775720"/>
              <a:chOff x="5179311" y="1366279"/>
              <a:chExt cx="3808639" cy="775720"/>
            </a:xfrm>
          </p:grpSpPr>
          <p:sp>
            <p:nvSpPr>
              <p:cNvPr id="6" name="文本框 5"/>
              <p:cNvSpPr txBox="1">
                <a:spLocks noRot="1" noChangeAspect="1" noMove="1" noResize="1" noEditPoints="1" noAdjustHandles="1" noChangeArrowheads="1" noChangeShapeType="1" noTextEdit="1"/>
              </p:cNvSpPr>
              <p:nvPr/>
            </p:nvSpPr>
            <p:spPr>
              <a:xfrm>
                <a:off x="5179311" y="1579314"/>
                <a:ext cx="3808639" cy="447238"/>
              </a:xfrm>
              <a:prstGeom prst="rect">
                <a:avLst/>
              </a:prstGeom>
              <a:blipFill rotWithShape="0">
                <a:blip r:embed="rId3"/>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8" name="矩形 7"/>
              <p:cNvSpPr/>
              <p:nvPr/>
            </p:nvSpPr>
            <p:spPr>
              <a:xfrm>
                <a:off x="6392634" y="1366847"/>
                <a:ext cx="2531846" cy="77502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kumimoji="1" lang="zh-CN" altLang="en-US"/>
              </a:p>
            </p:txBody>
          </p:sp>
        </p:grpSp>
        <p:sp>
          <p:nvSpPr>
            <p:cNvPr id="9" name="椭圆形标注 8"/>
            <p:cNvSpPr/>
            <p:nvPr/>
          </p:nvSpPr>
          <p:spPr>
            <a:xfrm>
              <a:off x="9110316" y="1579158"/>
              <a:ext cx="2479462" cy="789313"/>
            </a:xfrm>
            <a:prstGeom prst="wedgeEllipseCallout">
              <a:avLst>
                <a:gd name="adj1" fmla="val -108974"/>
                <a:gd name="adj2" fmla="val -614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400" dirty="0">
                  <a:solidFill>
                    <a:schemeClr val="bg1"/>
                  </a:solidFill>
                </a:rPr>
                <a:t>结构误差</a:t>
              </a:r>
              <a:endParaRPr kumimoji="1" lang="en-US" altLang="zh-CN" sz="2400" dirty="0">
                <a:solidFill>
                  <a:schemeClr val="bg1"/>
                </a:solidFill>
              </a:endParaRPr>
            </a:p>
          </p:txBody>
        </p:sp>
      </p:grpSp>
      <p:pic>
        <p:nvPicPr>
          <p:cNvPr id="33795" name="图片 10"/>
          <p:cNvPicPr>
            <a:picLocks noChangeAspect="1"/>
          </p:cNvPicPr>
          <p:nvPr/>
        </p:nvPicPr>
        <p:blipFill>
          <a:blip r:embed="rId4"/>
          <a:srcRect/>
          <a:stretch>
            <a:fillRect/>
          </a:stretch>
        </p:blipFill>
        <p:spPr bwMode="auto">
          <a:xfrm>
            <a:off x="685800" y="2759075"/>
            <a:ext cx="4757738" cy="3368675"/>
          </a:xfrm>
          <a:prstGeom prst="rect">
            <a:avLst/>
          </a:prstGeom>
          <a:noFill/>
          <a:ln w="9525">
            <a:noFill/>
            <a:miter lim="800000"/>
            <a:headEnd/>
            <a:tailEnd/>
          </a:ln>
        </p:spPr>
      </p:pic>
      <p:sp>
        <p:nvSpPr>
          <p:cNvPr id="33796" name="矩形 13"/>
          <p:cNvSpPr>
            <a:spLocks noChangeArrowheads="1"/>
          </p:cNvSpPr>
          <p:nvPr/>
        </p:nvSpPr>
        <p:spPr bwMode="auto">
          <a:xfrm>
            <a:off x="5776913" y="3351213"/>
            <a:ext cx="6096000" cy="708025"/>
          </a:xfrm>
          <a:prstGeom prst="rect">
            <a:avLst/>
          </a:prstGeom>
          <a:noFill/>
          <a:ln w="9525">
            <a:noFill/>
            <a:miter lim="800000"/>
            <a:headEnd/>
            <a:tailEnd/>
          </a:ln>
        </p:spPr>
        <p:txBody>
          <a:bodyPr>
            <a:spAutoFit/>
          </a:bodyPr>
          <a:lstStyle/>
          <a:p>
            <a:r>
              <a:rPr lang="zh-CN" altLang="en-US" sz="2000">
                <a:solidFill>
                  <a:srgbClr val="FF0000"/>
                </a:solidFill>
                <a:latin typeface="Trebuchet MS" pitchFamily="34" charset="0"/>
                <a:ea typeface="华文新魏"/>
              </a:rPr>
              <a:t>尽量寻找一个使得泛化误差最小的</a:t>
            </a:r>
            <a:r>
              <a:rPr lang="en-US" altLang="zh-CN" sz="2000">
                <a:solidFill>
                  <a:srgbClr val="FF0000"/>
                </a:solidFill>
                <a:latin typeface="Trebuchet MS" pitchFamily="34" charset="0"/>
                <a:ea typeface="华文新魏"/>
              </a:rPr>
              <a:t>VC</a:t>
            </a:r>
            <a:r>
              <a:rPr lang="zh-CN" altLang="en-US" sz="2000">
                <a:solidFill>
                  <a:srgbClr val="FF0000"/>
                </a:solidFill>
                <a:latin typeface="Trebuchet MS" pitchFamily="34" charset="0"/>
                <a:ea typeface="华文新魏"/>
              </a:rPr>
              <a:t>维，以此来决定应该使用多复杂的假设空间或模型</a:t>
            </a:r>
          </a:p>
        </p:txBody>
      </p:sp>
      <p:sp>
        <p:nvSpPr>
          <p:cNvPr id="33797" name="矩形 14"/>
          <p:cNvSpPr>
            <a:spLocks noChangeArrowheads="1"/>
          </p:cNvSpPr>
          <p:nvPr/>
        </p:nvSpPr>
        <p:spPr bwMode="auto">
          <a:xfrm>
            <a:off x="5776913" y="4686300"/>
            <a:ext cx="6096000" cy="708025"/>
          </a:xfrm>
          <a:prstGeom prst="rect">
            <a:avLst/>
          </a:prstGeom>
          <a:noFill/>
          <a:ln w="9525">
            <a:noFill/>
            <a:miter lim="800000"/>
            <a:headEnd/>
            <a:tailEnd/>
          </a:ln>
        </p:spPr>
        <p:txBody>
          <a:bodyPr>
            <a:spAutoFit/>
          </a:bodyPr>
          <a:lstStyle/>
          <a:p>
            <a:r>
              <a:rPr lang="zh-CN" altLang="en-US" sz="2000">
                <a:solidFill>
                  <a:srgbClr val="FF0000"/>
                </a:solidFill>
                <a:latin typeface="Trebuchet MS" pitchFamily="34" charset="0"/>
                <a:ea typeface="华文新魏"/>
              </a:rPr>
              <a:t>当所选择的</a:t>
            </a:r>
            <a:r>
              <a:rPr lang="en-US" altLang="zh-CN" sz="2000">
                <a:solidFill>
                  <a:srgbClr val="FF0000"/>
                </a:solidFill>
                <a:latin typeface="Trebuchet MS" pitchFamily="34" charset="0"/>
                <a:ea typeface="华文新魏"/>
              </a:rPr>
              <a:t>VC</a:t>
            </a:r>
            <a:r>
              <a:rPr lang="zh-CN" altLang="en-US" sz="2000">
                <a:solidFill>
                  <a:srgbClr val="FF0000"/>
                </a:solidFill>
                <a:latin typeface="Trebuchet MS" pitchFamily="34" charset="0"/>
                <a:ea typeface="华文新魏"/>
              </a:rPr>
              <a:t>维较大时，可以考虑使用更多的训练样本来提高泛化能力</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pic>
        <p:nvPicPr>
          <p:cNvPr id="35842" name="图片 4"/>
          <p:cNvPicPr>
            <a:picLocks noChangeAspect="1"/>
          </p:cNvPicPr>
          <p:nvPr/>
        </p:nvPicPr>
        <p:blipFill>
          <a:blip r:embed="rId3"/>
          <a:srcRect/>
          <a:stretch>
            <a:fillRect/>
          </a:stretch>
        </p:blipFill>
        <p:spPr bwMode="auto">
          <a:xfrm>
            <a:off x="933450" y="1809750"/>
            <a:ext cx="5407025" cy="3810000"/>
          </a:xfrm>
          <a:prstGeom prst="rect">
            <a:avLst/>
          </a:prstGeom>
          <a:noFill/>
          <a:ln w="9525">
            <a:noFill/>
            <a:miter lim="800000"/>
            <a:headEnd/>
            <a:tailEnd/>
          </a:ln>
        </p:spPr>
      </p:pic>
      <p:sp>
        <p:nvSpPr>
          <p:cNvPr id="6" name="椭圆形标注 5"/>
          <p:cNvSpPr/>
          <p:nvPr/>
        </p:nvSpPr>
        <p:spPr>
          <a:xfrm>
            <a:off x="2378075" y="1962150"/>
            <a:ext cx="3962400" cy="1009650"/>
          </a:xfrm>
          <a:prstGeom prst="wedgeEllipseCallout">
            <a:avLst>
              <a:gd name="adj1" fmla="val -30671"/>
              <a:gd name="adj2" fmla="val 15212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400" dirty="0"/>
              <a:t>无法用一条直线将样本正确分类</a:t>
            </a:r>
          </a:p>
        </p:txBody>
      </p:sp>
      <p:sp>
        <p:nvSpPr>
          <p:cNvPr id="7" name="文本框 6"/>
          <p:cNvSpPr txBox="1">
            <a:spLocks noRot="1" noChangeAspect="1" noMove="1" noResize="1" noEditPoints="1" noAdjustHandles="1" noChangeArrowheads="1" noChangeShapeType="1" noTextEdit="1"/>
          </p:cNvSpPr>
          <p:nvPr/>
        </p:nvSpPr>
        <p:spPr>
          <a:xfrm>
            <a:off x="6256207" y="2847201"/>
            <a:ext cx="1847850" cy="553998"/>
          </a:xfrm>
          <a:prstGeom prst="rect">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9" name="右箭头 8"/>
          <p:cNvSpPr/>
          <p:nvPr/>
        </p:nvSpPr>
        <p:spPr>
          <a:xfrm>
            <a:off x="6340475" y="3543300"/>
            <a:ext cx="1763713" cy="379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5846" name="矩形 9"/>
          <p:cNvSpPr>
            <a:spLocks noChangeArrowheads="1"/>
          </p:cNvSpPr>
          <p:nvPr/>
        </p:nvSpPr>
        <p:spPr bwMode="auto">
          <a:xfrm>
            <a:off x="8329613" y="3236913"/>
            <a:ext cx="2698750" cy="955675"/>
          </a:xfrm>
          <a:prstGeom prst="rect">
            <a:avLst/>
          </a:prstGeom>
          <a:noFill/>
          <a:ln w="9525">
            <a:noFill/>
            <a:miter lim="800000"/>
            <a:headEnd/>
            <a:tailEnd/>
          </a:ln>
        </p:spPr>
        <p:txBody>
          <a:bodyPr wrap="none">
            <a:spAutoFit/>
          </a:bodyPr>
          <a:lstStyle/>
          <a:p>
            <a:pPr algn="ctr"/>
            <a:r>
              <a:rPr kumimoji="1" lang="zh-CN" altLang="en-US" sz="2800">
                <a:solidFill>
                  <a:srgbClr val="FF0000"/>
                </a:solidFill>
                <a:latin typeface="Trebuchet MS" pitchFamily="34" charset="0"/>
                <a:ea typeface="华文新魏"/>
              </a:rPr>
              <a:t>一个线性可分的</a:t>
            </a:r>
            <a:endParaRPr kumimoji="1" lang="en-US" altLang="zh-CN" sz="2800">
              <a:solidFill>
                <a:srgbClr val="FF0000"/>
              </a:solidFill>
              <a:latin typeface="Trebuchet MS" pitchFamily="34" charset="0"/>
              <a:ea typeface="华文新魏"/>
            </a:endParaRPr>
          </a:p>
          <a:p>
            <a:pPr algn="ctr"/>
            <a:r>
              <a:rPr kumimoji="1" lang="zh-CN" altLang="en-US" sz="2800">
                <a:solidFill>
                  <a:srgbClr val="FF0000"/>
                </a:solidFill>
                <a:latin typeface="Trebuchet MS" pitchFamily="34" charset="0"/>
                <a:ea typeface="华文新魏"/>
              </a:rPr>
              <a:t>高维特征空间</a:t>
            </a:r>
            <a:endParaRPr lang="zh-CN" altLang="en-US" sz="2800">
              <a:solidFill>
                <a:srgbClr val="FF0000"/>
              </a:solidFill>
              <a:latin typeface="Trebuchet MS" pitchFamily="34" charset="0"/>
              <a:ea typeface="华文新魏"/>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3"/>
          <p:cNvPicPr>
            <a:picLocks noChangeAspect="1"/>
          </p:cNvPicPr>
          <p:nvPr/>
        </p:nvPicPr>
        <p:blipFill>
          <a:blip r:embed="rId3"/>
          <a:srcRect/>
          <a:stretch>
            <a:fillRect/>
          </a:stretch>
        </p:blipFill>
        <p:spPr bwMode="auto">
          <a:xfrm>
            <a:off x="1181100" y="1314450"/>
            <a:ext cx="10058400" cy="4699000"/>
          </a:xfrm>
          <a:prstGeom prst="rect">
            <a:avLst/>
          </a:prstGeom>
          <a:noFill/>
          <a:ln w="9525">
            <a:noFill/>
            <a:miter lim="800000"/>
            <a:headEnd/>
            <a:tailEnd/>
          </a:ln>
        </p:spPr>
      </p:pic>
      <p:sp>
        <p:nvSpPr>
          <p:cNvPr id="37890" name="矩形 4"/>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sp>
        <p:nvSpPr>
          <p:cNvPr id="7" name="文本框 6"/>
          <p:cNvSpPr txBox="1">
            <a:spLocks noRot="1" noChangeAspect="1" noMove="1" noResize="1" noEditPoints="1" noAdjustHandles="1" noChangeArrowheads="1" noChangeShapeType="1" noTextEdit="1"/>
          </p:cNvSpPr>
          <p:nvPr/>
        </p:nvSpPr>
        <p:spPr>
          <a:xfrm>
            <a:off x="1561743" y="1099006"/>
            <a:ext cx="3336829" cy="430887"/>
          </a:xfrm>
          <a:prstGeom prst="rect">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23D8F-2750-47D5-9762-F1DE1C28EDB2}"/>
              </a:ext>
            </a:extLst>
          </p:cNvPr>
          <p:cNvSpPr>
            <a:spLocks noGrp="1"/>
          </p:cNvSpPr>
          <p:nvPr>
            <p:ph type="title"/>
          </p:nvPr>
        </p:nvSpPr>
        <p:spPr/>
        <p:txBody>
          <a:bodyPr/>
          <a:lstStyle/>
          <a:p>
            <a:r>
              <a:rPr lang="en-US" altLang="zh-CN" dirty="0"/>
              <a:t>PROPOSER : </a:t>
            </a:r>
            <a:r>
              <a:rPr lang="en-US" altLang="zh-CN" b="1" dirty="0"/>
              <a:t>Vladimir </a:t>
            </a:r>
            <a:r>
              <a:rPr lang="en-US" altLang="zh-CN" b="1" dirty="0" err="1"/>
              <a:t>Vapnik</a:t>
            </a:r>
            <a:endParaRPr lang="zh-CN" altLang="en-US" b="1" dirty="0"/>
          </a:p>
        </p:txBody>
      </p:sp>
      <p:sp>
        <p:nvSpPr>
          <p:cNvPr id="3" name="内容占位符 2">
            <a:extLst>
              <a:ext uri="{FF2B5EF4-FFF2-40B4-BE49-F238E27FC236}">
                <a16:creationId xmlns:a16="http://schemas.microsoft.com/office/drawing/2014/main" id="{89B4C8B1-EF16-4B8B-A7CA-1C94C904A122}"/>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9179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sp>
        <p:nvSpPr>
          <p:cNvPr id="5" name="矩形 4"/>
          <p:cNvSpPr>
            <a:spLocks noRot="1" noChangeAspect="1" noMove="1" noResize="1" noEditPoints="1" noAdjustHandles="1" noChangeArrowheads="1" noChangeShapeType="1" noTextEdit="1"/>
          </p:cNvSpPr>
          <p:nvPr/>
        </p:nvSpPr>
        <p:spPr>
          <a:xfrm>
            <a:off x="941613" y="821531"/>
            <a:ext cx="7938915" cy="461665"/>
          </a:xfrm>
          <a:prstGeom prst="rect">
            <a:avLst/>
          </a:prstGeom>
          <a:blipFill rotWithShape="0">
            <a:blip r:embed="rId3"/>
            <a:stretch>
              <a:fillRect l="-1151" t="-20000" b="-32000"/>
            </a:stretch>
          </a:blipFill>
        </p:spPr>
        <p:txBody>
          <a:bodyPr/>
          <a:lstStyle/>
          <a:p>
            <a:pPr fontAlgn="auto">
              <a:spcBef>
                <a:spcPts val="0"/>
              </a:spcBef>
              <a:spcAft>
                <a:spcPts val="0"/>
              </a:spcAft>
              <a:defRPr/>
            </a:pPr>
            <a:r>
              <a:rPr lang="zh-CN" altLang="en-US">
                <a:noFill/>
                <a:latin typeface="+mn-lt"/>
                <a:ea typeface="+mn-ea"/>
                <a:cs typeface="+mn-cs"/>
              </a:rPr>
              <a:t> </a:t>
            </a:r>
          </a:p>
        </p:txBody>
      </p:sp>
      <p:pic>
        <p:nvPicPr>
          <p:cNvPr id="39939" name="图片 5"/>
          <p:cNvPicPr>
            <a:picLocks noChangeAspect="1"/>
          </p:cNvPicPr>
          <p:nvPr/>
        </p:nvPicPr>
        <p:blipFill>
          <a:blip r:embed="rId4"/>
          <a:srcRect/>
          <a:stretch>
            <a:fillRect/>
          </a:stretch>
        </p:blipFill>
        <p:spPr bwMode="auto">
          <a:xfrm>
            <a:off x="4352925" y="1249363"/>
            <a:ext cx="3006725" cy="727075"/>
          </a:xfrm>
          <a:prstGeom prst="rect">
            <a:avLst/>
          </a:prstGeom>
          <a:noFill/>
          <a:ln w="9525">
            <a:noFill/>
            <a:miter lim="800000"/>
            <a:headEnd/>
            <a:tailEnd/>
          </a:ln>
        </p:spPr>
      </p:pic>
      <p:sp>
        <p:nvSpPr>
          <p:cNvPr id="39940" name="矩形 6"/>
          <p:cNvSpPr>
            <a:spLocks noChangeArrowheads="1"/>
          </p:cNvSpPr>
          <p:nvPr/>
        </p:nvSpPr>
        <p:spPr bwMode="auto">
          <a:xfrm>
            <a:off x="2039938" y="4292600"/>
            <a:ext cx="1209675" cy="400050"/>
          </a:xfrm>
          <a:prstGeom prst="rect">
            <a:avLst/>
          </a:prstGeom>
          <a:noFill/>
          <a:ln w="9525">
            <a:noFill/>
            <a:miter lim="800000"/>
            <a:headEnd/>
            <a:tailEnd/>
          </a:ln>
        </p:spPr>
        <p:txBody>
          <a:bodyPr wrap="none">
            <a:spAutoFit/>
          </a:bodyPr>
          <a:lstStyle/>
          <a:p>
            <a:r>
              <a:rPr lang="zh-CN" altLang="en-US" sz="2000">
                <a:latin typeface="Trebuchet MS" pitchFamily="34" charset="0"/>
                <a:ea typeface="华文新魏"/>
              </a:rPr>
              <a:t>对偶问题</a:t>
            </a:r>
          </a:p>
        </p:txBody>
      </p:sp>
      <p:sp>
        <p:nvSpPr>
          <p:cNvPr id="39941" name="矩形 7"/>
          <p:cNvSpPr>
            <a:spLocks noChangeArrowheads="1"/>
          </p:cNvSpPr>
          <p:nvPr/>
        </p:nvSpPr>
        <p:spPr bwMode="auto">
          <a:xfrm>
            <a:off x="2039938" y="2381250"/>
            <a:ext cx="1209675" cy="400050"/>
          </a:xfrm>
          <a:prstGeom prst="rect">
            <a:avLst/>
          </a:prstGeom>
          <a:noFill/>
          <a:ln w="9525">
            <a:noFill/>
            <a:miter lim="800000"/>
            <a:headEnd/>
            <a:tailEnd/>
          </a:ln>
        </p:spPr>
        <p:txBody>
          <a:bodyPr wrap="none">
            <a:spAutoFit/>
          </a:bodyPr>
          <a:lstStyle/>
          <a:p>
            <a:r>
              <a:rPr lang="zh-CN" altLang="en-US" sz="2000">
                <a:latin typeface="Trebuchet MS" pitchFamily="34" charset="0"/>
                <a:ea typeface="华文新魏"/>
              </a:rPr>
              <a:t>原始问题</a:t>
            </a:r>
          </a:p>
        </p:txBody>
      </p:sp>
      <p:pic>
        <p:nvPicPr>
          <p:cNvPr id="39942" name="图片 8"/>
          <p:cNvPicPr>
            <a:picLocks noChangeAspect="1"/>
          </p:cNvPicPr>
          <p:nvPr/>
        </p:nvPicPr>
        <p:blipFill>
          <a:blip r:embed="rId5"/>
          <a:srcRect/>
          <a:stretch>
            <a:fillRect/>
          </a:stretch>
        </p:blipFill>
        <p:spPr bwMode="auto">
          <a:xfrm>
            <a:off x="3905250" y="2098675"/>
            <a:ext cx="6351588" cy="1584325"/>
          </a:xfrm>
          <a:prstGeom prst="rect">
            <a:avLst/>
          </a:prstGeom>
          <a:noFill/>
          <a:ln w="9525">
            <a:noFill/>
            <a:miter lim="800000"/>
            <a:headEnd/>
            <a:tailEnd/>
          </a:ln>
        </p:spPr>
      </p:pic>
      <p:pic>
        <p:nvPicPr>
          <p:cNvPr id="39943" name="图片 9"/>
          <p:cNvPicPr>
            <a:picLocks noChangeAspect="1"/>
          </p:cNvPicPr>
          <p:nvPr/>
        </p:nvPicPr>
        <p:blipFill>
          <a:blip r:embed="rId6"/>
          <a:srcRect/>
          <a:stretch>
            <a:fillRect/>
          </a:stretch>
        </p:blipFill>
        <p:spPr bwMode="auto">
          <a:xfrm>
            <a:off x="3905250" y="3986213"/>
            <a:ext cx="6169025" cy="1147762"/>
          </a:xfrm>
          <a:prstGeom prst="rect">
            <a:avLst/>
          </a:prstGeom>
          <a:noFill/>
          <a:ln w="9525">
            <a:noFill/>
            <a:miter lim="800000"/>
            <a:headEnd/>
            <a:tailEnd/>
          </a:ln>
        </p:spPr>
      </p:pic>
      <p:pic>
        <p:nvPicPr>
          <p:cNvPr id="39944" name="图片 10"/>
          <p:cNvPicPr>
            <a:picLocks noChangeAspect="1"/>
          </p:cNvPicPr>
          <p:nvPr/>
        </p:nvPicPr>
        <p:blipFill>
          <a:blip r:embed="rId7"/>
          <a:srcRect/>
          <a:stretch>
            <a:fillRect/>
          </a:stretch>
        </p:blipFill>
        <p:spPr bwMode="auto">
          <a:xfrm>
            <a:off x="4071938" y="5133975"/>
            <a:ext cx="3570287" cy="1385888"/>
          </a:xfrm>
          <a:prstGeom prst="rect">
            <a:avLst/>
          </a:prstGeom>
          <a:noFill/>
          <a:ln w="9525">
            <a:noFill/>
            <a:miter lim="800000"/>
            <a:headEnd/>
            <a:tailEnd/>
          </a:ln>
        </p:spPr>
      </p:pic>
      <p:sp>
        <p:nvSpPr>
          <p:cNvPr id="14" name="矩形 13"/>
          <p:cNvSpPr/>
          <p:nvPr/>
        </p:nvSpPr>
        <p:spPr>
          <a:xfrm>
            <a:off x="8397875" y="4206875"/>
            <a:ext cx="1676400" cy="55562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kumimoji="1" lang="zh-CN" altLang="en-US"/>
          </a:p>
        </p:txBody>
      </p:sp>
      <p:grpSp>
        <p:nvGrpSpPr>
          <p:cNvPr id="39946" name="组 16"/>
          <p:cNvGrpSpPr>
            <a:grpSpLocks/>
          </p:cNvGrpSpPr>
          <p:nvPr/>
        </p:nvGrpSpPr>
        <p:grpSpPr bwMode="auto">
          <a:xfrm>
            <a:off x="7081838" y="5508625"/>
            <a:ext cx="4813300" cy="636588"/>
            <a:chOff x="7315212" y="5354595"/>
            <a:chExt cx="4814050" cy="638069"/>
          </a:xfrm>
        </p:grpSpPr>
        <p:pic>
          <p:nvPicPr>
            <p:cNvPr id="39948" name="图片 14"/>
            <p:cNvPicPr>
              <a:picLocks noChangeAspect="1"/>
            </p:cNvPicPr>
            <p:nvPr/>
          </p:nvPicPr>
          <p:blipFill>
            <a:blip r:embed="rId8"/>
            <a:srcRect/>
            <a:stretch>
              <a:fillRect/>
            </a:stretch>
          </p:blipFill>
          <p:spPr bwMode="auto">
            <a:xfrm>
              <a:off x="7315212" y="5354595"/>
              <a:ext cx="2065817" cy="638069"/>
            </a:xfrm>
            <a:prstGeom prst="rect">
              <a:avLst/>
            </a:prstGeom>
            <a:noFill/>
            <a:ln w="9525">
              <a:noFill/>
              <a:miter lim="800000"/>
              <a:headEnd/>
              <a:tailEnd/>
            </a:ln>
          </p:spPr>
        </p:pic>
        <p:pic>
          <p:nvPicPr>
            <p:cNvPr id="39949" name="图片 15"/>
            <p:cNvPicPr>
              <a:picLocks noChangeAspect="1"/>
            </p:cNvPicPr>
            <p:nvPr/>
          </p:nvPicPr>
          <p:blipFill>
            <a:blip r:embed="rId9"/>
            <a:srcRect/>
            <a:stretch>
              <a:fillRect/>
            </a:stretch>
          </p:blipFill>
          <p:spPr bwMode="auto">
            <a:xfrm>
              <a:off x="9239616" y="5354595"/>
              <a:ext cx="2889646" cy="638069"/>
            </a:xfrm>
            <a:prstGeom prst="rect">
              <a:avLst/>
            </a:prstGeom>
            <a:noFill/>
            <a:ln w="9525">
              <a:noFill/>
              <a:miter lim="800000"/>
              <a:headEnd/>
              <a:tailEnd/>
            </a:ln>
          </p:spPr>
        </p:pic>
      </p:grpSp>
      <p:sp>
        <p:nvSpPr>
          <p:cNvPr id="18" name="上箭头 17"/>
          <p:cNvSpPr/>
          <p:nvPr/>
        </p:nvSpPr>
        <p:spPr>
          <a:xfrm>
            <a:off x="8897938" y="4762500"/>
            <a:ext cx="655637" cy="9413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a:t>替代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sp>
        <p:nvSpPr>
          <p:cNvPr id="41986" name="矩形 4"/>
          <p:cNvSpPr>
            <a:spLocks noChangeArrowheads="1"/>
          </p:cNvSpPr>
          <p:nvPr/>
        </p:nvSpPr>
        <p:spPr bwMode="auto">
          <a:xfrm>
            <a:off x="1590675" y="1079500"/>
            <a:ext cx="1209675" cy="400050"/>
          </a:xfrm>
          <a:prstGeom prst="rect">
            <a:avLst/>
          </a:prstGeom>
          <a:noFill/>
          <a:ln w="9525">
            <a:noFill/>
            <a:miter lim="800000"/>
            <a:headEnd/>
            <a:tailEnd/>
          </a:ln>
        </p:spPr>
        <p:txBody>
          <a:bodyPr wrap="none">
            <a:spAutoFit/>
          </a:bodyPr>
          <a:lstStyle/>
          <a:p>
            <a:r>
              <a:rPr lang="zh-CN" altLang="en-US" sz="2000">
                <a:latin typeface="Trebuchet MS" pitchFamily="34" charset="0"/>
                <a:ea typeface="华文新魏"/>
              </a:rPr>
              <a:t>对偶问题</a:t>
            </a:r>
          </a:p>
        </p:txBody>
      </p:sp>
      <p:grpSp>
        <p:nvGrpSpPr>
          <p:cNvPr id="41987" name="组 8"/>
          <p:cNvGrpSpPr>
            <a:grpSpLocks/>
          </p:cNvGrpSpPr>
          <p:nvPr/>
        </p:nvGrpSpPr>
        <p:grpSpPr bwMode="auto">
          <a:xfrm>
            <a:off x="3521075" y="820738"/>
            <a:ext cx="5405438" cy="2319337"/>
            <a:chOff x="3473989" y="1377001"/>
            <a:chExt cx="5406541" cy="2318045"/>
          </a:xfrm>
        </p:grpSpPr>
        <p:pic>
          <p:nvPicPr>
            <p:cNvPr id="41991" name="图片 2"/>
            <p:cNvPicPr>
              <a:picLocks noChangeAspect="1"/>
            </p:cNvPicPr>
            <p:nvPr/>
          </p:nvPicPr>
          <p:blipFill>
            <a:blip r:embed="rId3"/>
            <a:srcRect/>
            <a:stretch>
              <a:fillRect/>
            </a:stretch>
          </p:blipFill>
          <p:spPr bwMode="auto">
            <a:xfrm>
              <a:off x="3473989" y="1377001"/>
              <a:ext cx="5406541" cy="914702"/>
            </a:xfrm>
            <a:prstGeom prst="rect">
              <a:avLst/>
            </a:prstGeom>
            <a:noFill/>
            <a:ln w="9525">
              <a:noFill/>
              <a:miter lim="800000"/>
              <a:headEnd/>
              <a:tailEnd/>
            </a:ln>
          </p:spPr>
        </p:pic>
        <p:pic>
          <p:nvPicPr>
            <p:cNvPr id="41992" name="图片 5"/>
            <p:cNvPicPr>
              <a:picLocks noChangeAspect="1"/>
            </p:cNvPicPr>
            <p:nvPr/>
          </p:nvPicPr>
          <p:blipFill>
            <a:blip r:embed="rId4"/>
            <a:srcRect/>
            <a:stretch>
              <a:fillRect/>
            </a:stretch>
          </p:blipFill>
          <p:spPr bwMode="auto">
            <a:xfrm>
              <a:off x="3473989" y="2291703"/>
              <a:ext cx="2527440" cy="870984"/>
            </a:xfrm>
            <a:prstGeom prst="rect">
              <a:avLst/>
            </a:prstGeom>
            <a:noFill/>
            <a:ln w="9525">
              <a:noFill/>
              <a:miter lim="800000"/>
              <a:headEnd/>
              <a:tailEnd/>
            </a:ln>
          </p:spPr>
        </p:pic>
        <p:pic>
          <p:nvPicPr>
            <p:cNvPr id="41993" name="图片 6"/>
            <p:cNvPicPr>
              <a:picLocks noChangeAspect="1"/>
            </p:cNvPicPr>
            <p:nvPr/>
          </p:nvPicPr>
          <p:blipFill>
            <a:blip r:embed="rId5"/>
            <a:srcRect/>
            <a:stretch>
              <a:fillRect/>
            </a:stretch>
          </p:blipFill>
          <p:spPr bwMode="auto">
            <a:xfrm>
              <a:off x="4095750" y="3162687"/>
              <a:ext cx="3345229" cy="532359"/>
            </a:xfrm>
            <a:prstGeom prst="rect">
              <a:avLst/>
            </a:prstGeom>
            <a:noFill/>
            <a:ln w="9525">
              <a:noFill/>
              <a:miter lim="800000"/>
              <a:headEnd/>
              <a:tailEnd/>
            </a:ln>
          </p:spPr>
        </p:pic>
      </p:grpSp>
      <p:sp>
        <p:nvSpPr>
          <p:cNvPr id="10" name="矩形 9"/>
          <p:cNvSpPr/>
          <p:nvPr/>
        </p:nvSpPr>
        <p:spPr>
          <a:xfrm>
            <a:off x="7802563" y="1027113"/>
            <a:ext cx="1123950" cy="45243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kumimoji="1" lang="zh-CN" altLang="en-US"/>
          </a:p>
        </p:txBody>
      </p:sp>
      <p:sp>
        <p:nvSpPr>
          <p:cNvPr id="41989" name="文本框 1"/>
          <p:cNvSpPr txBox="1">
            <a:spLocks noChangeArrowheads="1"/>
          </p:cNvSpPr>
          <p:nvPr/>
        </p:nvSpPr>
        <p:spPr bwMode="auto">
          <a:xfrm>
            <a:off x="1630363" y="3640138"/>
            <a:ext cx="1862137" cy="400050"/>
          </a:xfrm>
          <a:prstGeom prst="rect">
            <a:avLst/>
          </a:prstGeom>
          <a:noFill/>
          <a:ln w="9525">
            <a:noFill/>
            <a:miter lim="800000"/>
            <a:headEnd/>
            <a:tailEnd/>
          </a:ln>
        </p:spPr>
        <p:txBody>
          <a:bodyPr>
            <a:spAutoFit/>
          </a:bodyPr>
          <a:lstStyle/>
          <a:p>
            <a:r>
              <a:rPr kumimoji="1" lang="zh-CN" altLang="en-US" sz="2000">
                <a:latin typeface="Trebuchet MS" pitchFamily="34" charset="0"/>
                <a:ea typeface="华文新魏"/>
              </a:rPr>
              <a:t>求解后得到</a:t>
            </a:r>
          </a:p>
        </p:txBody>
      </p:sp>
      <p:pic>
        <p:nvPicPr>
          <p:cNvPr id="41990" name="图片 7"/>
          <p:cNvPicPr>
            <a:picLocks noChangeAspect="1"/>
          </p:cNvPicPr>
          <p:nvPr/>
        </p:nvPicPr>
        <p:blipFill>
          <a:blip r:embed="rId6"/>
          <a:srcRect/>
          <a:stretch>
            <a:fillRect/>
          </a:stretch>
        </p:blipFill>
        <p:spPr bwMode="auto">
          <a:xfrm>
            <a:off x="3452813" y="3522663"/>
            <a:ext cx="4135437" cy="2692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图片 9"/>
          <p:cNvPicPr>
            <a:picLocks noChangeAspect="1"/>
          </p:cNvPicPr>
          <p:nvPr/>
        </p:nvPicPr>
        <p:blipFill>
          <a:blip r:embed="rId3"/>
          <a:srcRect/>
          <a:stretch>
            <a:fillRect/>
          </a:stretch>
        </p:blipFill>
        <p:spPr bwMode="auto">
          <a:xfrm>
            <a:off x="3314700" y="3503613"/>
            <a:ext cx="5297488" cy="2201862"/>
          </a:xfrm>
          <a:prstGeom prst="rect">
            <a:avLst/>
          </a:prstGeom>
          <a:noFill/>
          <a:ln w="9525">
            <a:noFill/>
            <a:miter lim="800000"/>
            <a:headEnd/>
            <a:tailEnd/>
          </a:ln>
        </p:spPr>
      </p:pic>
      <p:sp>
        <p:nvSpPr>
          <p:cNvPr id="44034"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grpSp>
        <p:nvGrpSpPr>
          <p:cNvPr id="44035" name="组 2"/>
          <p:cNvGrpSpPr>
            <a:grpSpLocks/>
          </p:cNvGrpSpPr>
          <p:nvPr/>
        </p:nvGrpSpPr>
        <p:grpSpPr bwMode="auto">
          <a:xfrm>
            <a:off x="3897313" y="1282700"/>
            <a:ext cx="4814887" cy="638175"/>
            <a:chOff x="7315212" y="5354595"/>
            <a:chExt cx="4814050" cy="638069"/>
          </a:xfrm>
        </p:grpSpPr>
        <p:pic>
          <p:nvPicPr>
            <p:cNvPr id="44040" name="图片 4"/>
            <p:cNvPicPr>
              <a:picLocks noChangeAspect="1"/>
            </p:cNvPicPr>
            <p:nvPr/>
          </p:nvPicPr>
          <p:blipFill>
            <a:blip r:embed="rId4"/>
            <a:srcRect/>
            <a:stretch>
              <a:fillRect/>
            </a:stretch>
          </p:blipFill>
          <p:spPr bwMode="auto">
            <a:xfrm>
              <a:off x="7315212" y="5354595"/>
              <a:ext cx="2065817" cy="638069"/>
            </a:xfrm>
            <a:prstGeom prst="rect">
              <a:avLst/>
            </a:prstGeom>
            <a:noFill/>
            <a:ln w="9525">
              <a:noFill/>
              <a:miter lim="800000"/>
              <a:headEnd/>
              <a:tailEnd/>
            </a:ln>
          </p:spPr>
        </p:pic>
        <p:pic>
          <p:nvPicPr>
            <p:cNvPr id="44041" name="图片 5"/>
            <p:cNvPicPr>
              <a:picLocks noChangeAspect="1"/>
            </p:cNvPicPr>
            <p:nvPr/>
          </p:nvPicPr>
          <p:blipFill>
            <a:blip r:embed="rId5"/>
            <a:srcRect/>
            <a:stretch>
              <a:fillRect/>
            </a:stretch>
          </p:blipFill>
          <p:spPr bwMode="auto">
            <a:xfrm>
              <a:off x="9239616" y="5354595"/>
              <a:ext cx="2889646" cy="638069"/>
            </a:xfrm>
            <a:prstGeom prst="rect">
              <a:avLst/>
            </a:prstGeom>
            <a:noFill/>
            <a:ln w="9525">
              <a:noFill/>
              <a:miter lim="800000"/>
              <a:headEnd/>
              <a:tailEnd/>
            </a:ln>
          </p:spPr>
        </p:pic>
      </p:grpSp>
      <p:sp>
        <p:nvSpPr>
          <p:cNvPr id="44036" name="矩形 1"/>
          <p:cNvSpPr>
            <a:spLocks noChangeArrowheads="1"/>
          </p:cNvSpPr>
          <p:nvPr/>
        </p:nvSpPr>
        <p:spPr bwMode="auto">
          <a:xfrm>
            <a:off x="3910013" y="1982788"/>
            <a:ext cx="4802187" cy="400050"/>
          </a:xfrm>
          <a:prstGeom prst="rect">
            <a:avLst/>
          </a:prstGeom>
          <a:noFill/>
          <a:ln w="9525">
            <a:noFill/>
            <a:miter lim="800000"/>
            <a:headEnd/>
            <a:tailEnd/>
          </a:ln>
        </p:spPr>
        <p:txBody>
          <a:bodyPr wrap="none">
            <a:spAutoFit/>
          </a:bodyPr>
          <a:lstStyle/>
          <a:p>
            <a:r>
              <a:rPr kumimoji="1" lang="zh-CN" altLang="en-US" sz="2000">
                <a:solidFill>
                  <a:srgbClr val="FF0000"/>
                </a:solidFill>
                <a:latin typeface="Trebuchet MS" pitchFamily="34" charset="0"/>
                <a:ea typeface="华文新魏"/>
              </a:rPr>
              <a:t>绕过特征映射，避免计算高维内积的困难</a:t>
            </a:r>
            <a:endParaRPr lang="zh-CN" altLang="en-US" sz="2000">
              <a:solidFill>
                <a:srgbClr val="FF0000"/>
              </a:solidFill>
              <a:latin typeface="Trebuchet MS" pitchFamily="34" charset="0"/>
              <a:ea typeface="华文新魏"/>
            </a:endParaRPr>
          </a:p>
        </p:txBody>
      </p:sp>
      <p:sp>
        <p:nvSpPr>
          <p:cNvPr id="44037" name="文本框 6"/>
          <p:cNvSpPr txBox="1">
            <a:spLocks noChangeArrowheads="1"/>
          </p:cNvSpPr>
          <p:nvPr/>
        </p:nvSpPr>
        <p:spPr bwMode="auto">
          <a:xfrm>
            <a:off x="1281113" y="820738"/>
            <a:ext cx="5029200" cy="461962"/>
          </a:xfrm>
          <a:prstGeom prst="rect">
            <a:avLst/>
          </a:prstGeom>
          <a:noFill/>
          <a:ln w="9525">
            <a:noFill/>
            <a:miter lim="800000"/>
            <a:headEnd/>
            <a:tailEnd/>
          </a:ln>
        </p:spPr>
        <p:txBody>
          <a:bodyPr>
            <a:spAutoFit/>
          </a:bodyPr>
          <a:lstStyle/>
          <a:p>
            <a:r>
              <a:rPr kumimoji="1" lang="zh-CN" altLang="en-US" sz="2400">
                <a:latin typeface="Trebuchet MS" pitchFamily="34" charset="0"/>
                <a:ea typeface="华文新魏"/>
              </a:rPr>
              <a:t>基本思路：设计或找寻一个核函数</a:t>
            </a:r>
          </a:p>
        </p:txBody>
      </p:sp>
      <p:sp>
        <p:nvSpPr>
          <p:cNvPr id="8" name="矩形 7"/>
          <p:cNvSpPr>
            <a:spLocks noRot="1" noChangeAspect="1" noMove="1" noResize="1" noEditPoints="1" noAdjustHandles="1" noChangeArrowheads="1" noChangeShapeType="1" noTextEdit="1"/>
          </p:cNvSpPr>
          <p:nvPr/>
        </p:nvSpPr>
        <p:spPr>
          <a:xfrm>
            <a:off x="1278916" y="2672650"/>
            <a:ext cx="9369183" cy="830997"/>
          </a:xfrm>
          <a:prstGeom prst="rect">
            <a:avLst/>
          </a:prstGeom>
          <a:blipFill rotWithShape="0">
            <a:blip r:embed="rId6"/>
            <a:stretch>
              <a:fillRect l="-1041" t="-5109" b="-16058"/>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44039" name="矩形 8"/>
          <p:cNvSpPr>
            <a:spLocks noChangeArrowheads="1"/>
          </p:cNvSpPr>
          <p:nvPr/>
        </p:nvSpPr>
        <p:spPr bwMode="auto">
          <a:xfrm>
            <a:off x="1627188" y="5918200"/>
            <a:ext cx="9367837" cy="460375"/>
          </a:xfrm>
          <a:prstGeom prst="rect">
            <a:avLst/>
          </a:prstGeom>
          <a:noFill/>
          <a:ln w="9525">
            <a:noFill/>
            <a:miter lim="800000"/>
            <a:headEnd/>
            <a:tailEnd/>
          </a:ln>
        </p:spPr>
        <p:txBody>
          <a:bodyPr>
            <a:spAutoFit/>
          </a:bodyPr>
          <a:lstStyle/>
          <a:p>
            <a:r>
              <a:rPr lang="zh-CN" altLang="en-US" sz="2400">
                <a:solidFill>
                  <a:srgbClr val="FF0000"/>
                </a:solidFill>
                <a:latin typeface="Trebuchet MS" pitchFamily="34" charset="0"/>
                <a:ea typeface="华文新魏"/>
              </a:rPr>
              <a:t>任何一个核函数都隐式地定义了一个</a:t>
            </a:r>
            <a:r>
              <a:rPr lang="en-US" altLang="zh-CN" sz="2400">
                <a:solidFill>
                  <a:srgbClr val="FF0000"/>
                </a:solidFill>
                <a:latin typeface="Trebuchet MS" pitchFamily="34" charset="0"/>
                <a:ea typeface="华文新魏"/>
              </a:rPr>
              <a:t>RKHS</a:t>
            </a:r>
            <a:r>
              <a:rPr lang="zh-CN" altLang="en-US" sz="2400">
                <a:solidFill>
                  <a:srgbClr val="FF0000"/>
                </a:solidFill>
                <a:latin typeface="Trebuchet MS" pitchFamily="34" charset="0"/>
                <a:ea typeface="华文新魏"/>
              </a:rPr>
              <a:t>（再生核希尔伯特空间）</a:t>
            </a:r>
            <a:r>
              <a:rPr lang="en-US" altLang="zh-CN" sz="2400">
                <a:solidFill>
                  <a:srgbClr val="FF0000"/>
                </a:solidFill>
                <a:latin typeface="Trebuchet MS" pitchFamily="34" charset="0"/>
                <a:ea typeface="华文新魏"/>
              </a:rPr>
              <a:t>!</a:t>
            </a:r>
            <a:endParaRPr lang="zh-CN" altLang="en-US" sz="2400">
              <a:solidFill>
                <a:srgbClr val="FF0000"/>
              </a:solidFill>
              <a:latin typeface="Trebuchet MS" pitchFamily="34" charset="0"/>
              <a:ea typeface="华文新魏"/>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Rot="1" noChangeAspect="1" noMove="1" noResize="1" noEditPoints="1" noAdjustHandles="1" noChangeArrowheads="1" noChangeShapeType="1" noTextEdit="1"/>
          </p:cNvSpPr>
          <p:nvPr/>
        </p:nvSpPr>
        <p:spPr>
          <a:xfrm>
            <a:off x="969264" y="821531"/>
            <a:ext cx="11009376" cy="815480"/>
          </a:xfrm>
          <a:prstGeom prst="rect">
            <a:avLst/>
          </a:prstGeom>
          <a:blipFill rotWithShape="0">
            <a:blip r:embed="rId3"/>
            <a:stretch>
              <a:fillRect l="-554"/>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46082" name="矩形 4"/>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sp>
        <p:nvSpPr>
          <p:cNvPr id="10" name="矩形 9"/>
          <p:cNvSpPr>
            <a:spLocks noRot="1" noChangeAspect="1" noMove="1" noResize="1" noEditPoints="1" noAdjustHandles="1" noChangeArrowheads="1" noChangeShapeType="1" noTextEdit="1"/>
          </p:cNvSpPr>
          <p:nvPr/>
        </p:nvSpPr>
        <p:spPr>
          <a:xfrm>
            <a:off x="969264" y="1437885"/>
            <a:ext cx="10570464" cy="1444691"/>
          </a:xfrm>
          <a:prstGeom prst="rect">
            <a:avLst/>
          </a:prstGeom>
          <a:blipFill rotWithShape="0">
            <a:blip r:embed="rId4"/>
            <a:stretch>
              <a:fillRect l="-577"/>
            </a:stretch>
          </a:blipFill>
        </p:spPr>
        <p:txBody>
          <a:bodyPr/>
          <a:lstStyle/>
          <a:p>
            <a:pPr fontAlgn="auto">
              <a:spcBef>
                <a:spcPts val="0"/>
              </a:spcBef>
              <a:spcAft>
                <a:spcPts val="0"/>
              </a:spcAft>
              <a:defRPr/>
            </a:pPr>
            <a:r>
              <a:rPr lang="zh-CN" altLang="en-US">
                <a:noFill/>
                <a:latin typeface="+mn-lt"/>
                <a:ea typeface="+mn-ea"/>
                <a:cs typeface="+mn-cs"/>
              </a:rPr>
              <a:t> </a:t>
            </a:r>
          </a:p>
        </p:txBody>
      </p:sp>
      <p:pic>
        <p:nvPicPr>
          <p:cNvPr id="46084" name="图片 11"/>
          <p:cNvPicPr>
            <a:picLocks noChangeAspect="1"/>
          </p:cNvPicPr>
          <p:nvPr/>
        </p:nvPicPr>
        <p:blipFill>
          <a:blip r:embed="rId5"/>
          <a:srcRect/>
          <a:stretch>
            <a:fillRect/>
          </a:stretch>
        </p:blipFill>
        <p:spPr bwMode="auto">
          <a:xfrm>
            <a:off x="7286625" y="2176463"/>
            <a:ext cx="3859213" cy="2393950"/>
          </a:xfrm>
          <a:prstGeom prst="rect">
            <a:avLst/>
          </a:prstGeom>
          <a:noFill/>
          <a:ln w="9525">
            <a:noFill/>
            <a:miter lim="800000"/>
            <a:headEnd/>
            <a:tailEnd/>
          </a:ln>
        </p:spPr>
      </p:pic>
      <p:sp>
        <p:nvSpPr>
          <p:cNvPr id="2" name="矩形 1"/>
          <p:cNvSpPr>
            <a:spLocks noRot="1" noChangeAspect="1" noMove="1" noResize="1" noEditPoints="1" noAdjustHandles="1" noChangeArrowheads="1" noChangeShapeType="1" noTextEdit="1"/>
          </p:cNvSpPr>
          <p:nvPr/>
        </p:nvSpPr>
        <p:spPr>
          <a:xfrm>
            <a:off x="2044082" y="4637646"/>
            <a:ext cx="3871060" cy="1083182"/>
          </a:xfrm>
          <a:prstGeom prst="rect">
            <a:avLst/>
          </a:prstGeom>
          <a:blipFill rotWithShape="0">
            <a:blip r:embed="rId6"/>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grpSp>
        <p:nvGrpSpPr>
          <p:cNvPr id="46086" name="组 14"/>
          <p:cNvGrpSpPr>
            <a:grpSpLocks/>
          </p:cNvGrpSpPr>
          <p:nvPr/>
        </p:nvGrpSpPr>
        <p:grpSpPr bwMode="auto">
          <a:xfrm>
            <a:off x="5197475" y="2762250"/>
            <a:ext cx="1847850" cy="874713"/>
            <a:chOff x="4772406" y="2905957"/>
            <a:chExt cx="1847850" cy="874770"/>
          </a:xfrm>
        </p:grpSpPr>
        <p:sp>
          <p:nvSpPr>
            <p:cNvPr id="7" name="文本框 6"/>
            <p:cNvSpPr txBox="1">
              <a:spLocks noRot="1" noChangeAspect="1" noMove="1" noResize="1" noEditPoints="1" noAdjustHandles="1" noChangeArrowheads="1" noChangeShapeType="1" noTextEdit="1"/>
            </p:cNvSpPr>
            <p:nvPr/>
          </p:nvSpPr>
          <p:spPr>
            <a:xfrm>
              <a:off x="4772406" y="2905957"/>
              <a:ext cx="1847850" cy="430887"/>
            </a:xfrm>
            <a:prstGeom prst="rect">
              <a:avLst/>
            </a:prstGeom>
            <a:blipFill rotWithShape="0">
              <a:blip r:embed="rId7"/>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8" name="右箭头 7"/>
            <p:cNvSpPr/>
            <p:nvPr/>
          </p:nvSpPr>
          <p:spPr>
            <a:xfrm>
              <a:off x="5043869" y="3440980"/>
              <a:ext cx="1304925" cy="3397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grpSp>
      <p:sp>
        <p:nvSpPr>
          <p:cNvPr id="46087" name="矩形 5"/>
          <p:cNvSpPr>
            <a:spLocks noChangeArrowheads="1"/>
          </p:cNvSpPr>
          <p:nvPr/>
        </p:nvSpPr>
        <p:spPr bwMode="auto">
          <a:xfrm>
            <a:off x="2571750" y="5975350"/>
            <a:ext cx="8802688" cy="461963"/>
          </a:xfrm>
          <a:prstGeom prst="rect">
            <a:avLst/>
          </a:prstGeom>
          <a:noFill/>
          <a:ln w="9525">
            <a:noFill/>
            <a:miter lim="800000"/>
            <a:headEnd/>
            <a:tailEnd/>
          </a:ln>
        </p:spPr>
        <p:txBody>
          <a:bodyPr wrap="none">
            <a:spAutoFit/>
          </a:bodyPr>
          <a:lstStyle/>
          <a:p>
            <a:r>
              <a:rPr lang="zh-CN" altLang="en-US" sz="2400">
                <a:solidFill>
                  <a:srgbClr val="FF0000"/>
                </a:solidFill>
                <a:latin typeface="Trebuchet MS" pitchFamily="34" charset="0"/>
                <a:ea typeface="华文新魏"/>
              </a:rPr>
              <a:t>一个核函数对应的特征映射和再生希尔伯特空间都不是唯一的！</a:t>
            </a:r>
            <a:endParaRPr kumimoji="1" lang="zh-CN" altLang="en-US" sz="2400">
              <a:solidFill>
                <a:srgbClr val="FF0000"/>
              </a:solidFill>
              <a:latin typeface="Trebuchet MS" pitchFamily="34" charset="0"/>
              <a:ea typeface="华文新魏"/>
            </a:endParaRPr>
          </a:p>
        </p:txBody>
      </p:sp>
      <p:sp>
        <p:nvSpPr>
          <p:cNvPr id="13" name="矩形 12"/>
          <p:cNvSpPr>
            <a:spLocks noRot="1" noChangeAspect="1" noMove="1" noResize="1" noEditPoints="1" noAdjustHandles="1" noChangeArrowheads="1" noChangeShapeType="1" noTextEdit="1"/>
          </p:cNvSpPr>
          <p:nvPr/>
        </p:nvSpPr>
        <p:spPr>
          <a:xfrm>
            <a:off x="1698773" y="3192651"/>
            <a:ext cx="3417570" cy="523220"/>
          </a:xfrm>
          <a:prstGeom prst="rect">
            <a:avLst/>
          </a:prstGeom>
          <a:blipFill rotWithShape="0">
            <a:blip r:embed="rId8"/>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4" name="矩形 13"/>
          <p:cNvSpPr>
            <a:spLocks noRot="1" noChangeAspect="1" noMove="1" noResize="1" noEditPoints="1" noAdjustHandles="1" noChangeArrowheads="1" noChangeShapeType="1" noTextEdit="1"/>
          </p:cNvSpPr>
          <p:nvPr/>
        </p:nvSpPr>
        <p:spPr>
          <a:xfrm>
            <a:off x="6426611" y="4543518"/>
            <a:ext cx="3064557" cy="1271438"/>
          </a:xfrm>
          <a:prstGeom prst="rect">
            <a:avLst/>
          </a:prstGeom>
          <a:blipFill rotWithShape="0">
            <a:blip r:embed="rId9"/>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7" name="椭圆形标注 16"/>
          <p:cNvSpPr/>
          <p:nvPr/>
        </p:nvSpPr>
        <p:spPr>
          <a:xfrm>
            <a:off x="5302250" y="66675"/>
            <a:ext cx="2944813" cy="822325"/>
          </a:xfrm>
          <a:prstGeom prst="wedgeEllipseCallout">
            <a:avLst>
              <a:gd name="adj1" fmla="val -51268"/>
              <a:gd name="adj2" fmla="val 5804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rPr>
              <a:t>齐次二次多项式核函数</a:t>
            </a:r>
            <a:endParaRPr kumimoji="1" lang="zh-CN" alt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pic>
        <p:nvPicPr>
          <p:cNvPr id="48130" name="图片 4"/>
          <p:cNvPicPr>
            <a:picLocks noChangeAspect="1"/>
          </p:cNvPicPr>
          <p:nvPr/>
        </p:nvPicPr>
        <p:blipFill>
          <a:blip r:embed="rId3"/>
          <a:srcRect/>
          <a:stretch>
            <a:fillRect/>
          </a:stretch>
        </p:blipFill>
        <p:spPr bwMode="auto">
          <a:xfrm>
            <a:off x="1219200" y="820738"/>
            <a:ext cx="10058400" cy="2124075"/>
          </a:xfrm>
          <a:prstGeom prst="rect">
            <a:avLst/>
          </a:prstGeom>
          <a:noFill/>
          <a:ln w="9525">
            <a:noFill/>
            <a:miter lim="800000"/>
            <a:headEnd/>
            <a:tailEnd/>
          </a:ln>
        </p:spPr>
      </p:pic>
      <p:sp>
        <p:nvSpPr>
          <p:cNvPr id="48131" name="矩形 7"/>
          <p:cNvSpPr>
            <a:spLocks noChangeArrowheads="1"/>
          </p:cNvSpPr>
          <p:nvPr/>
        </p:nvSpPr>
        <p:spPr bwMode="auto">
          <a:xfrm>
            <a:off x="1219200" y="3238500"/>
            <a:ext cx="4032250" cy="400050"/>
          </a:xfrm>
          <a:prstGeom prst="rect">
            <a:avLst/>
          </a:prstGeom>
          <a:noFill/>
          <a:ln w="9525">
            <a:noFill/>
            <a:miter lim="800000"/>
            <a:headEnd/>
            <a:tailEnd/>
          </a:ln>
        </p:spPr>
        <p:txBody>
          <a:bodyPr wrap="none">
            <a:spAutoFit/>
          </a:bodyPr>
          <a:lstStyle/>
          <a:p>
            <a:r>
              <a:rPr kumimoji="1" lang="zh-CN" altLang="en-US" sz="2000">
                <a:latin typeface="Trebuchet MS" pitchFamily="34" charset="0"/>
                <a:ea typeface="华文新魏"/>
              </a:rPr>
              <a:t>核函数还可以通过函数组合得到：</a:t>
            </a:r>
            <a:endParaRPr lang="zh-CN" altLang="en-US" sz="2000">
              <a:latin typeface="Trebuchet MS" pitchFamily="34" charset="0"/>
              <a:ea typeface="华文新魏"/>
            </a:endParaRPr>
          </a:p>
        </p:txBody>
      </p:sp>
      <p:sp>
        <p:nvSpPr>
          <p:cNvPr id="11" name="文本框 10"/>
          <p:cNvSpPr txBox="1">
            <a:spLocks noRot="1" noChangeAspect="1" noMove="1" noResize="1" noEditPoints="1" noAdjustHandles="1" noChangeArrowheads="1" noChangeShapeType="1" noTextEdit="1"/>
          </p:cNvSpPr>
          <p:nvPr/>
        </p:nvSpPr>
        <p:spPr>
          <a:xfrm>
            <a:off x="2071045" y="3761056"/>
            <a:ext cx="8354710" cy="400110"/>
          </a:xfrm>
          <a:prstGeom prst="rect">
            <a:avLst/>
          </a:prstGeom>
          <a:blipFill rotWithShape="0">
            <a:blip r:embed="rId4"/>
            <a:stretch>
              <a:fillRect l="-803" t="-9091" b="-25758"/>
            </a:stretch>
          </a:blipFill>
        </p:spPr>
        <p:txBody>
          <a:bodyPr/>
          <a:lstStyle/>
          <a:p>
            <a:pPr fontAlgn="auto">
              <a:spcBef>
                <a:spcPts val="0"/>
              </a:spcBef>
              <a:spcAft>
                <a:spcPts val="0"/>
              </a:spcAft>
              <a:defRPr/>
            </a:pPr>
            <a:r>
              <a:rPr lang="zh-CN" altLang="en-US">
                <a:noFill/>
                <a:latin typeface="+mn-lt"/>
                <a:ea typeface="+mn-ea"/>
                <a:cs typeface="+mn-cs"/>
              </a:rPr>
              <a:t> </a:t>
            </a:r>
          </a:p>
        </p:txBody>
      </p:sp>
      <p:grpSp>
        <p:nvGrpSpPr>
          <p:cNvPr id="48133" name="组 1"/>
          <p:cNvGrpSpPr>
            <a:grpSpLocks/>
          </p:cNvGrpSpPr>
          <p:nvPr/>
        </p:nvGrpSpPr>
        <p:grpSpPr bwMode="auto">
          <a:xfrm>
            <a:off x="2039938" y="4284663"/>
            <a:ext cx="8385175" cy="1673225"/>
            <a:chOff x="2040725" y="4452175"/>
            <a:chExt cx="8385030" cy="1673315"/>
          </a:xfrm>
        </p:grpSpPr>
        <p:grpSp>
          <p:nvGrpSpPr>
            <p:cNvPr id="48135" name="组 17"/>
            <p:cNvGrpSpPr>
              <a:grpSpLocks/>
            </p:cNvGrpSpPr>
            <p:nvPr/>
          </p:nvGrpSpPr>
          <p:grpSpPr bwMode="auto">
            <a:xfrm>
              <a:off x="5410914" y="4452175"/>
              <a:ext cx="5014841" cy="1673315"/>
              <a:chOff x="5480303" y="4515108"/>
              <a:chExt cx="5014841" cy="1673315"/>
            </a:xfrm>
          </p:grpSpPr>
          <p:pic>
            <p:nvPicPr>
              <p:cNvPr id="48138" name="图片 14"/>
              <p:cNvPicPr>
                <a:picLocks noChangeAspect="1"/>
              </p:cNvPicPr>
              <p:nvPr/>
            </p:nvPicPr>
            <p:blipFill>
              <a:blip r:embed="rId5"/>
              <a:srcRect/>
              <a:stretch>
                <a:fillRect/>
              </a:stretch>
            </p:blipFill>
            <p:spPr bwMode="auto">
              <a:xfrm>
                <a:off x="5480303" y="4515108"/>
                <a:ext cx="1979895" cy="412869"/>
              </a:xfrm>
              <a:prstGeom prst="rect">
                <a:avLst/>
              </a:prstGeom>
              <a:noFill/>
              <a:ln w="9525">
                <a:noFill/>
                <a:miter lim="800000"/>
                <a:headEnd/>
                <a:tailEnd/>
              </a:ln>
            </p:spPr>
          </p:pic>
          <p:pic>
            <p:nvPicPr>
              <p:cNvPr id="48139" name="图片 15"/>
              <p:cNvPicPr>
                <a:picLocks noChangeAspect="1"/>
              </p:cNvPicPr>
              <p:nvPr/>
            </p:nvPicPr>
            <p:blipFill>
              <a:blip r:embed="rId6"/>
              <a:srcRect/>
              <a:stretch>
                <a:fillRect/>
              </a:stretch>
            </p:blipFill>
            <p:spPr bwMode="auto">
              <a:xfrm>
                <a:off x="5586983" y="5069880"/>
                <a:ext cx="4908161" cy="441877"/>
              </a:xfrm>
              <a:prstGeom prst="rect">
                <a:avLst/>
              </a:prstGeom>
              <a:noFill/>
              <a:ln w="9525">
                <a:noFill/>
                <a:miter lim="800000"/>
                <a:headEnd/>
                <a:tailEnd/>
              </a:ln>
            </p:spPr>
          </p:pic>
          <p:pic>
            <p:nvPicPr>
              <p:cNvPr id="48140" name="图片 16"/>
              <p:cNvPicPr>
                <a:picLocks noChangeAspect="1"/>
              </p:cNvPicPr>
              <p:nvPr/>
            </p:nvPicPr>
            <p:blipFill>
              <a:blip r:embed="rId7"/>
              <a:srcRect/>
              <a:stretch>
                <a:fillRect/>
              </a:stretch>
            </p:blipFill>
            <p:spPr bwMode="auto">
              <a:xfrm>
                <a:off x="5586983" y="5653660"/>
                <a:ext cx="4144415" cy="534763"/>
              </a:xfrm>
              <a:prstGeom prst="rect">
                <a:avLst/>
              </a:prstGeom>
              <a:noFill/>
              <a:ln w="9525">
                <a:noFill/>
                <a:miter lim="800000"/>
                <a:headEnd/>
                <a:tailEnd/>
              </a:ln>
            </p:spPr>
          </p:pic>
        </p:grpSp>
        <p:sp>
          <p:nvSpPr>
            <p:cNvPr id="19" name="左箭头 18"/>
            <p:cNvSpPr/>
            <p:nvPr/>
          </p:nvSpPr>
          <p:spPr>
            <a:xfrm>
              <a:off x="3971092" y="5058633"/>
              <a:ext cx="1279503" cy="3714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8137" name="矩形 19"/>
            <p:cNvSpPr>
              <a:spLocks noChangeArrowheads="1"/>
            </p:cNvSpPr>
            <p:nvPr/>
          </p:nvSpPr>
          <p:spPr bwMode="auto">
            <a:xfrm>
              <a:off x="2040725" y="5013104"/>
              <a:ext cx="1930188" cy="461665"/>
            </a:xfrm>
            <a:prstGeom prst="rect">
              <a:avLst/>
            </a:prstGeom>
            <a:noFill/>
            <a:ln w="9525">
              <a:noFill/>
              <a:miter lim="800000"/>
              <a:headEnd/>
              <a:tailEnd/>
            </a:ln>
          </p:spPr>
          <p:txBody>
            <a:bodyPr>
              <a:spAutoFit/>
            </a:bodyPr>
            <a:lstStyle/>
            <a:p>
              <a:r>
                <a:rPr kumimoji="1" lang="zh-CN" altLang="en-US" sz="2400">
                  <a:latin typeface="Trebuchet MS" pitchFamily="34" charset="0"/>
                  <a:ea typeface="华文新魏"/>
                </a:rPr>
                <a:t>均为核函数</a:t>
              </a:r>
              <a:endParaRPr lang="zh-CN" altLang="en-US" sz="2400">
                <a:latin typeface="Trebuchet MS" pitchFamily="34" charset="0"/>
                <a:ea typeface="华文新魏"/>
              </a:endParaRPr>
            </a:p>
          </p:txBody>
        </p:sp>
      </p:grpSp>
      <p:sp>
        <p:nvSpPr>
          <p:cNvPr id="48134" name="矩形 11"/>
          <p:cNvSpPr>
            <a:spLocks noChangeArrowheads="1"/>
          </p:cNvSpPr>
          <p:nvPr/>
        </p:nvSpPr>
        <p:spPr bwMode="auto">
          <a:xfrm>
            <a:off x="2924175" y="5991225"/>
            <a:ext cx="6953250" cy="461963"/>
          </a:xfrm>
          <a:prstGeom prst="rect">
            <a:avLst/>
          </a:prstGeom>
          <a:noFill/>
          <a:ln w="9525">
            <a:noFill/>
            <a:miter lim="800000"/>
            <a:headEnd/>
            <a:tailEnd/>
          </a:ln>
        </p:spPr>
        <p:txBody>
          <a:bodyPr wrap="none">
            <a:spAutoFit/>
          </a:bodyPr>
          <a:lstStyle/>
          <a:p>
            <a:r>
              <a:rPr lang="zh-CN" altLang="en-US" sz="2400">
                <a:solidFill>
                  <a:srgbClr val="FF0000"/>
                </a:solidFill>
                <a:latin typeface="Trebuchet MS" pitchFamily="34" charset="0"/>
                <a:ea typeface="华文新魏"/>
              </a:rPr>
              <a:t>“核函数的选择”是非线性</a:t>
            </a:r>
            <a:r>
              <a:rPr lang="en-US" altLang="zh-CN" sz="2400">
                <a:solidFill>
                  <a:srgbClr val="FF0000"/>
                </a:solidFill>
                <a:latin typeface="Trebuchet MS" pitchFamily="34" charset="0"/>
                <a:ea typeface="华文新魏"/>
              </a:rPr>
              <a:t>SVM</a:t>
            </a:r>
            <a:r>
              <a:rPr lang="zh-CN" altLang="en-US" sz="2400">
                <a:solidFill>
                  <a:srgbClr val="FF0000"/>
                </a:solidFill>
                <a:latin typeface="Trebuchet MS" pitchFamily="34" charset="0"/>
                <a:ea typeface="华文新魏"/>
              </a:rPr>
              <a:t>性格好坏的关键！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grpSp>
        <p:nvGrpSpPr>
          <p:cNvPr id="50178" name="组 10"/>
          <p:cNvGrpSpPr>
            <a:grpSpLocks/>
          </p:cNvGrpSpPr>
          <p:nvPr/>
        </p:nvGrpSpPr>
        <p:grpSpPr bwMode="auto">
          <a:xfrm>
            <a:off x="1449388" y="1117600"/>
            <a:ext cx="8782050" cy="1111250"/>
            <a:chOff x="1924821" y="1019683"/>
            <a:chExt cx="8782693" cy="1112325"/>
          </a:xfrm>
        </p:grpSpPr>
        <p:sp>
          <p:nvSpPr>
            <p:cNvPr id="2" name="矩形 1"/>
            <p:cNvSpPr>
              <a:spLocks noRot="1" noChangeAspect="1" noMove="1" noResize="1" noEditPoints="1" noAdjustHandles="1" noChangeArrowheads="1" noChangeShapeType="1" noTextEdit="1"/>
            </p:cNvSpPr>
            <p:nvPr/>
          </p:nvSpPr>
          <p:spPr>
            <a:xfrm>
              <a:off x="5149494" y="1019683"/>
              <a:ext cx="2481256" cy="514115"/>
            </a:xfrm>
            <a:prstGeom prst="rect">
              <a:avLst/>
            </a:prstGeom>
            <a:blipFill rotWithShape="0">
              <a:blip r:embed="rId3"/>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50183" name="矩形 2"/>
            <p:cNvSpPr>
              <a:spLocks noChangeArrowheads="1"/>
            </p:cNvSpPr>
            <p:nvPr/>
          </p:nvSpPr>
          <p:spPr bwMode="auto">
            <a:xfrm>
              <a:off x="1924821" y="1133688"/>
              <a:ext cx="2185214" cy="400110"/>
            </a:xfrm>
            <a:prstGeom prst="rect">
              <a:avLst/>
            </a:prstGeom>
            <a:noFill/>
            <a:ln w="9525">
              <a:noFill/>
              <a:miter lim="800000"/>
              <a:headEnd/>
              <a:tailEnd/>
            </a:ln>
          </p:spPr>
          <p:txBody>
            <a:bodyPr wrap="none">
              <a:spAutoFit/>
            </a:bodyPr>
            <a:lstStyle/>
            <a:p>
              <a:r>
                <a:rPr lang="zh-CN" altLang="en-US" sz="2000" b="1">
                  <a:latin typeface="Trebuchet MS" pitchFamily="34" charset="0"/>
                  <a:ea typeface="华文新魏"/>
                </a:rPr>
                <a:t>齐次多项式</a:t>
              </a:r>
              <a:r>
                <a:rPr lang="en-US" altLang="zh-CN" sz="2000" b="1">
                  <a:latin typeface="Trebuchet MS" pitchFamily="34" charset="0"/>
                  <a:ea typeface="华文新魏"/>
                </a:rPr>
                <a:t>kernel</a:t>
              </a:r>
              <a:endParaRPr lang="zh-CN" altLang="en-US" sz="2000" b="1">
                <a:latin typeface="Trebuchet MS" pitchFamily="34" charset="0"/>
                <a:ea typeface="华文新魏"/>
              </a:endParaRPr>
            </a:p>
          </p:txBody>
        </p:sp>
        <p:sp>
          <p:nvSpPr>
            <p:cNvPr id="50184" name="矩形 4"/>
            <p:cNvSpPr>
              <a:spLocks noChangeArrowheads="1"/>
            </p:cNvSpPr>
            <p:nvPr/>
          </p:nvSpPr>
          <p:spPr bwMode="auto">
            <a:xfrm>
              <a:off x="1924821" y="1731898"/>
              <a:ext cx="2441694" cy="400110"/>
            </a:xfrm>
            <a:prstGeom prst="rect">
              <a:avLst/>
            </a:prstGeom>
            <a:noFill/>
            <a:ln w="9525">
              <a:noFill/>
              <a:miter lim="800000"/>
              <a:headEnd/>
              <a:tailEnd/>
            </a:ln>
          </p:spPr>
          <p:txBody>
            <a:bodyPr wrap="none">
              <a:spAutoFit/>
            </a:bodyPr>
            <a:lstStyle/>
            <a:p>
              <a:r>
                <a:rPr lang="zh-CN" altLang="en-US" sz="2000" b="1">
                  <a:latin typeface="Trebuchet MS" pitchFamily="34" charset="0"/>
                  <a:ea typeface="华文新魏"/>
                </a:rPr>
                <a:t>非齐次多项式</a:t>
              </a:r>
              <a:r>
                <a:rPr lang="en-US" altLang="zh-CN" sz="2000" b="1">
                  <a:latin typeface="Trebuchet MS" pitchFamily="34" charset="0"/>
                  <a:ea typeface="华文新魏"/>
                </a:rPr>
                <a:t>kernel</a:t>
              </a:r>
              <a:endParaRPr lang="zh-CN" altLang="en-US" sz="2000" b="1">
                <a:latin typeface="Trebuchet MS" pitchFamily="34" charset="0"/>
                <a:ea typeface="华文新魏"/>
              </a:endParaRPr>
            </a:p>
          </p:txBody>
        </p:sp>
        <p:sp>
          <p:nvSpPr>
            <p:cNvPr id="6" name="矩形 5"/>
            <p:cNvSpPr>
              <a:spLocks noRot="1" noChangeAspect="1" noMove="1" noResize="1" noEditPoints="1" noAdjustHandles="1" noChangeArrowheads="1" noChangeShapeType="1" noTextEdit="1"/>
            </p:cNvSpPr>
            <p:nvPr/>
          </p:nvSpPr>
          <p:spPr>
            <a:xfrm>
              <a:off x="5149494" y="1617893"/>
              <a:ext cx="2930289" cy="514115"/>
            </a:xfrm>
            <a:prstGeom prst="rect">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7" name="矩形 6"/>
            <p:cNvSpPr>
              <a:spLocks noRot="1" noChangeAspect="1" noMove="1" noResize="1" noEditPoints="1" noAdjustHandles="1" noChangeArrowheads="1" noChangeShapeType="1" noTextEdit="1"/>
            </p:cNvSpPr>
            <p:nvPr/>
          </p:nvSpPr>
          <p:spPr>
            <a:xfrm>
              <a:off x="8073651" y="1417838"/>
              <a:ext cx="2633863" cy="400110"/>
            </a:xfrm>
            <a:prstGeom prst="rect">
              <a:avLst/>
            </a:prstGeom>
            <a:blipFill rotWithShape="0">
              <a:blip r:embed="rId5"/>
              <a:stretch>
                <a:fillRect t="-9231" r="-2083" b="-27692"/>
              </a:stretch>
            </a:blipFill>
          </p:spPr>
          <p:txBody>
            <a:bodyPr/>
            <a:lstStyle/>
            <a:p>
              <a:pPr fontAlgn="auto">
                <a:spcBef>
                  <a:spcPts val="0"/>
                </a:spcBef>
                <a:spcAft>
                  <a:spcPts val="0"/>
                </a:spcAft>
                <a:defRPr/>
              </a:pPr>
              <a:r>
                <a:rPr lang="zh-CN" altLang="en-US">
                  <a:noFill/>
                  <a:latin typeface="+mn-lt"/>
                  <a:ea typeface="+mn-ea"/>
                  <a:cs typeface="+mn-cs"/>
                </a:rPr>
                <a:t> </a:t>
              </a:r>
            </a:p>
          </p:txBody>
        </p:sp>
      </p:grpSp>
      <p:sp>
        <p:nvSpPr>
          <p:cNvPr id="50179" name="矩形 8"/>
          <p:cNvSpPr>
            <a:spLocks noChangeArrowheads="1"/>
          </p:cNvSpPr>
          <p:nvPr/>
        </p:nvSpPr>
        <p:spPr bwMode="auto">
          <a:xfrm>
            <a:off x="4038600" y="4105275"/>
            <a:ext cx="8153400" cy="400050"/>
          </a:xfrm>
          <a:prstGeom prst="rect">
            <a:avLst/>
          </a:prstGeom>
          <a:noFill/>
          <a:ln w="9525">
            <a:noFill/>
            <a:miter lim="800000"/>
            <a:headEnd/>
            <a:tailEnd/>
          </a:ln>
        </p:spPr>
        <p:txBody>
          <a:bodyPr>
            <a:spAutoFit/>
          </a:bodyPr>
          <a:lstStyle/>
          <a:p>
            <a:pPr algn="ctr"/>
            <a:r>
              <a:rPr lang="en-US" altLang="zh-CN" sz="2000">
                <a:latin typeface="Trebuchet MS" pitchFamily="34" charset="0"/>
                <a:ea typeface="华文新魏"/>
              </a:rPr>
              <a:t>《A Tutorial on Support Vector Machines for Pattern Recognition》</a:t>
            </a:r>
            <a:endParaRPr lang="zh-CN" altLang="en-US" sz="2000">
              <a:latin typeface="Trebuchet MS" pitchFamily="34" charset="0"/>
              <a:ea typeface="华文新魏"/>
            </a:endParaRPr>
          </a:p>
        </p:txBody>
      </p:sp>
      <p:sp>
        <p:nvSpPr>
          <p:cNvPr id="10" name="矩形 9"/>
          <p:cNvSpPr>
            <a:spLocks noRot="1" noChangeAspect="1" noMove="1" noResize="1" noEditPoints="1" noAdjustHandles="1" noChangeArrowheads="1" noChangeShapeType="1" noTextEdit="1"/>
          </p:cNvSpPr>
          <p:nvPr/>
        </p:nvSpPr>
        <p:spPr>
          <a:xfrm>
            <a:off x="1370198" y="2834242"/>
            <a:ext cx="9088872" cy="1471237"/>
          </a:xfrm>
          <a:prstGeom prst="rect">
            <a:avLst/>
          </a:prstGeom>
          <a:blipFill rotWithShape="0">
            <a:blip r:embed="rId6"/>
            <a:stretch>
              <a:fillRect l="-1073" t="-2905" r="-268" b="-9129"/>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4" name="矩形 13"/>
          <p:cNvSpPr>
            <a:spLocks noRot="1" noChangeAspect="1" noMove="1" noResize="1" noEditPoints="1" noAdjustHandles="1" noChangeArrowheads="1" noChangeShapeType="1" noTextEdit="1"/>
          </p:cNvSpPr>
          <p:nvPr/>
        </p:nvSpPr>
        <p:spPr>
          <a:xfrm>
            <a:off x="2837381" y="5142464"/>
            <a:ext cx="6154505" cy="732573"/>
          </a:xfrm>
          <a:prstGeom prst="rect">
            <a:avLst/>
          </a:prstGeom>
          <a:blipFill rotWithShape="0">
            <a:blip r:embed="rId7"/>
            <a:stretch>
              <a:fillRect l="-1485" b="-1667"/>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pic>
        <p:nvPicPr>
          <p:cNvPr id="52226" name="图片 2"/>
          <p:cNvPicPr>
            <a:picLocks noChangeAspect="1"/>
          </p:cNvPicPr>
          <p:nvPr/>
        </p:nvPicPr>
        <p:blipFill>
          <a:blip r:embed="rId3"/>
          <a:srcRect/>
          <a:stretch>
            <a:fillRect/>
          </a:stretch>
        </p:blipFill>
        <p:spPr bwMode="auto">
          <a:xfrm>
            <a:off x="1982788" y="949325"/>
            <a:ext cx="8020050" cy="544513"/>
          </a:xfrm>
          <a:prstGeom prst="rect">
            <a:avLst/>
          </a:prstGeom>
          <a:noFill/>
          <a:ln w="9525">
            <a:noFill/>
            <a:miter lim="800000"/>
            <a:headEnd/>
            <a:tailEnd/>
          </a:ln>
        </p:spPr>
      </p:pic>
      <p:sp>
        <p:nvSpPr>
          <p:cNvPr id="6" name="文本框 5"/>
          <p:cNvSpPr txBox="1">
            <a:spLocks noRot="1" noChangeAspect="1" noMove="1" noResize="1" noEditPoints="1" noAdjustHandles="1" noChangeArrowheads="1" noChangeShapeType="1" noTextEdit="1"/>
          </p:cNvSpPr>
          <p:nvPr/>
        </p:nvSpPr>
        <p:spPr>
          <a:xfrm>
            <a:off x="457424" y="2470066"/>
            <a:ext cx="11071411" cy="1176219"/>
          </a:xfrm>
          <a:prstGeom prst="rect">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grpSp>
        <p:nvGrpSpPr>
          <p:cNvPr id="52228" name="组 9"/>
          <p:cNvGrpSpPr>
            <a:grpSpLocks/>
          </p:cNvGrpSpPr>
          <p:nvPr/>
        </p:nvGrpSpPr>
        <p:grpSpPr bwMode="auto">
          <a:xfrm>
            <a:off x="1854200" y="1597025"/>
            <a:ext cx="9764713" cy="873125"/>
            <a:chOff x="1982724" y="1673675"/>
            <a:chExt cx="9764211" cy="873780"/>
          </a:xfrm>
        </p:grpSpPr>
        <p:sp>
          <p:nvSpPr>
            <p:cNvPr id="52234" name="矩形 6"/>
            <p:cNvSpPr>
              <a:spLocks noChangeArrowheads="1"/>
            </p:cNvSpPr>
            <p:nvPr/>
          </p:nvSpPr>
          <p:spPr bwMode="auto">
            <a:xfrm>
              <a:off x="1982724" y="1878248"/>
              <a:ext cx="9764211" cy="400110"/>
            </a:xfrm>
            <a:prstGeom prst="rect">
              <a:avLst/>
            </a:prstGeom>
            <a:noFill/>
            <a:ln w="9525">
              <a:noFill/>
              <a:miter lim="800000"/>
              <a:headEnd/>
              <a:tailEnd/>
            </a:ln>
          </p:spPr>
          <p:txBody>
            <a:bodyPr wrap="none">
              <a:spAutoFit/>
            </a:bodyPr>
            <a:lstStyle/>
            <a:p>
              <a:r>
                <a:rPr kumimoji="1" lang="zh-CN" altLang="en-US" sz="2000">
                  <a:latin typeface="Trebuchet MS" pitchFamily="34" charset="0"/>
                  <a:ea typeface="华文新魏"/>
                </a:rPr>
                <a:t>将高斯核函数代入决策超平面                                    ，可得到                                      </a:t>
              </a:r>
              <a:endParaRPr kumimoji="1" lang="en-US" altLang="zh-CN" sz="2000">
                <a:latin typeface="Trebuchet MS" pitchFamily="34" charset="0"/>
                <a:ea typeface="华文新魏"/>
              </a:endParaRPr>
            </a:p>
          </p:txBody>
        </p:sp>
        <p:pic>
          <p:nvPicPr>
            <p:cNvPr id="52235" name="图片 7"/>
            <p:cNvPicPr>
              <a:picLocks noChangeAspect="1"/>
            </p:cNvPicPr>
            <p:nvPr/>
          </p:nvPicPr>
          <p:blipFill>
            <a:blip r:embed="rId5"/>
            <a:srcRect/>
            <a:stretch>
              <a:fillRect/>
            </a:stretch>
          </p:blipFill>
          <p:spPr bwMode="auto">
            <a:xfrm>
              <a:off x="5391908" y="1673675"/>
              <a:ext cx="2524252" cy="873780"/>
            </a:xfrm>
            <a:prstGeom prst="rect">
              <a:avLst/>
            </a:prstGeom>
            <a:noFill/>
            <a:ln w="9525">
              <a:noFill/>
              <a:miter lim="800000"/>
              <a:headEnd/>
              <a:tailEnd/>
            </a:ln>
          </p:spPr>
        </p:pic>
      </p:grpSp>
      <p:pic>
        <p:nvPicPr>
          <p:cNvPr id="52229" name="图片 10"/>
          <p:cNvPicPr>
            <a:picLocks noChangeAspect="1"/>
          </p:cNvPicPr>
          <p:nvPr/>
        </p:nvPicPr>
        <p:blipFill>
          <a:blip r:embed="rId6"/>
          <a:srcRect/>
          <a:stretch>
            <a:fillRect/>
          </a:stretch>
        </p:blipFill>
        <p:spPr bwMode="auto">
          <a:xfrm>
            <a:off x="2503488" y="3914775"/>
            <a:ext cx="2989262" cy="2409825"/>
          </a:xfrm>
          <a:prstGeom prst="rect">
            <a:avLst/>
          </a:prstGeom>
          <a:noFill/>
          <a:ln w="9525">
            <a:noFill/>
            <a:miter lim="800000"/>
            <a:headEnd/>
            <a:tailEnd/>
          </a:ln>
        </p:spPr>
      </p:pic>
      <p:sp>
        <p:nvSpPr>
          <p:cNvPr id="12" name="矩形 11"/>
          <p:cNvSpPr>
            <a:spLocks noRot="1" noChangeAspect="1" noMove="1" noResize="1" noEditPoints="1" noAdjustHandles="1" noChangeArrowheads="1" noChangeShapeType="1" noTextEdit="1"/>
          </p:cNvSpPr>
          <p:nvPr/>
        </p:nvSpPr>
        <p:spPr>
          <a:xfrm>
            <a:off x="6147171" y="5354000"/>
            <a:ext cx="5060488" cy="461665"/>
          </a:xfrm>
          <a:prstGeom prst="rect">
            <a:avLst/>
          </a:prstGeom>
          <a:blipFill rotWithShape="0">
            <a:blip r:embed="rId7"/>
            <a:stretch>
              <a:fillRect l="-1805" t="-9211" r="-842" b="-30263"/>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3" name="矩形 12"/>
          <p:cNvSpPr/>
          <p:nvPr/>
        </p:nvSpPr>
        <p:spPr>
          <a:xfrm>
            <a:off x="6146800" y="2509838"/>
            <a:ext cx="1462088" cy="81597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kumimoji="1" lang="zh-CN" altLang="en-US"/>
          </a:p>
        </p:txBody>
      </p:sp>
      <p:sp>
        <p:nvSpPr>
          <p:cNvPr id="2" name="椭圆形标注 1"/>
          <p:cNvSpPr/>
          <p:nvPr/>
        </p:nvSpPr>
        <p:spPr>
          <a:xfrm>
            <a:off x="8936038" y="2608263"/>
            <a:ext cx="2909887" cy="1068387"/>
          </a:xfrm>
          <a:prstGeom prst="wedgeEllipseCallout">
            <a:avLst>
              <a:gd name="adj1" fmla="val -94109"/>
              <a:gd name="adj2" fmla="val -4195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000"/>
              <a:t>每个</a:t>
            </a:r>
            <a:r>
              <a:rPr kumimoji="1" lang="zh-CN" altLang="en-US" sz="2000" dirty="0"/>
              <a:t>样本都对应一</a:t>
            </a:r>
            <a:r>
              <a:rPr kumimoji="1" lang="zh-CN" altLang="en-US" sz="2000"/>
              <a:t>个高斯分布</a:t>
            </a:r>
          </a:p>
        </p:txBody>
      </p:sp>
      <p:sp>
        <p:nvSpPr>
          <p:cNvPr id="14" name="矩形 13"/>
          <p:cNvSpPr>
            <a:spLocks noRot="1" noChangeAspect="1" noMove="1" noResize="1" noEditPoints="1" noAdjustHandles="1" noChangeArrowheads="1" noChangeShapeType="1" noTextEdit="1"/>
          </p:cNvSpPr>
          <p:nvPr/>
        </p:nvSpPr>
        <p:spPr>
          <a:xfrm>
            <a:off x="6147171" y="4571953"/>
            <a:ext cx="5368264" cy="461665"/>
          </a:xfrm>
          <a:prstGeom prst="rect">
            <a:avLst/>
          </a:prstGeom>
          <a:blipFill rotWithShape="0">
            <a:blip r:embed="rId8"/>
            <a:stretch>
              <a:fillRect l="-1703" t="-9211" r="-795" b="-30263"/>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矩形 3"/>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sp>
        <p:nvSpPr>
          <p:cNvPr id="3" name="椭圆形标注 2"/>
          <p:cNvSpPr/>
          <p:nvPr/>
        </p:nvSpPr>
        <p:spPr>
          <a:xfrm>
            <a:off x="6899275" y="1182688"/>
            <a:ext cx="3094038" cy="884237"/>
          </a:xfrm>
          <a:prstGeom prst="wedgeEllipseCallout">
            <a:avLst>
              <a:gd name="adj1" fmla="val -143815"/>
              <a:gd name="adj2" fmla="val -265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2000" dirty="0"/>
              <a:t>VC</a:t>
            </a:r>
            <a:r>
              <a:rPr lang="zh-CN" altLang="en-US" sz="2000" dirty="0"/>
              <a:t>维越大，泛化性能越差</a:t>
            </a:r>
          </a:p>
        </p:txBody>
      </p:sp>
      <p:pic>
        <p:nvPicPr>
          <p:cNvPr id="54275" name="图片 6"/>
          <p:cNvPicPr>
            <a:picLocks noChangeAspect="1"/>
          </p:cNvPicPr>
          <p:nvPr/>
        </p:nvPicPr>
        <p:blipFill>
          <a:blip r:embed="rId3"/>
          <a:srcRect/>
          <a:stretch>
            <a:fillRect/>
          </a:stretch>
        </p:blipFill>
        <p:spPr bwMode="auto">
          <a:xfrm>
            <a:off x="762000" y="676275"/>
            <a:ext cx="4757738" cy="3367088"/>
          </a:xfrm>
          <a:prstGeom prst="rect">
            <a:avLst/>
          </a:prstGeom>
          <a:noFill/>
          <a:ln w="9525">
            <a:noFill/>
            <a:miter lim="800000"/>
            <a:headEnd/>
            <a:tailEnd/>
          </a:ln>
        </p:spPr>
      </p:pic>
      <p:sp>
        <p:nvSpPr>
          <p:cNvPr id="54276" name="矩形 7"/>
          <p:cNvSpPr>
            <a:spLocks noChangeArrowheads="1"/>
          </p:cNvSpPr>
          <p:nvPr/>
        </p:nvSpPr>
        <p:spPr bwMode="auto">
          <a:xfrm>
            <a:off x="6100763" y="2427288"/>
            <a:ext cx="5486400" cy="461962"/>
          </a:xfrm>
          <a:prstGeom prst="rect">
            <a:avLst/>
          </a:prstGeom>
          <a:noFill/>
          <a:ln w="9525">
            <a:noFill/>
            <a:miter lim="800000"/>
            <a:headEnd/>
            <a:tailEnd/>
          </a:ln>
        </p:spPr>
        <p:txBody>
          <a:bodyPr wrap="none">
            <a:spAutoFit/>
          </a:bodyPr>
          <a:lstStyle/>
          <a:p>
            <a:pPr algn="ctr"/>
            <a:r>
              <a:rPr lang="en-US" altLang="zh-CN" sz="2400">
                <a:solidFill>
                  <a:srgbClr val="FF0000"/>
                </a:solidFill>
                <a:latin typeface="Trebuchet MS" pitchFamily="34" charset="0"/>
                <a:ea typeface="华文新魏"/>
              </a:rPr>
              <a:t>SVM</a:t>
            </a:r>
            <a:r>
              <a:rPr lang="zh-CN" altLang="en-US" sz="2400">
                <a:solidFill>
                  <a:srgbClr val="FF0000"/>
                </a:solidFill>
                <a:latin typeface="Trebuchet MS" pitchFamily="34" charset="0"/>
                <a:ea typeface="华文新魏"/>
              </a:rPr>
              <a:t>的</a:t>
            </a:r>
            <a:r>
              <a:rPr lang="en-US" altLang="zh-CN" sz="2400">
                <a:solidFill>
                  <a:srgbClr val="FF0000"/>
                </a:solidFill>
                <a:latin typeface="Trebuchet MS" pitchFamily="34" charset="0"/>
                <a:ea typeface="华文新魏"/>
              </a:rPr>
              <a:t>VC</a:t>
            </a:r>
            <a:r>
              <a:rPr lang="zh-CN" altLang="en-US" sz="2400">
                <a:solidFill>
                  <a:srgbClr val="FF0000"/>
                </a:solidFill>
                <a:latin typeface="Trebuchet MS" pitchFamily="34" charset="0"/>
                <a:ea typeface="华文新魏"/>
              </a:rPr>
              <a:t>维越大，但是泛化性能很好？</a:t>
            </a:r>
          </a:p>
        </p:txBody>
      </p:sp>
      <p:sp>
        <p:nvSpPr>
          <p:cNvPr id="9" name="爆炸形 1 8"/>
          <p:cNvSpPr/>
          <p:nvPr/>
        </p:nvSpPr>
        <p:spPr>
          <a:xfrm>
            <a:off x="6540500" y="3101975"/>
            <a:ext cx="4160838" cy="11430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1" lang="zh-CN" altLang="en-US" sz="2000" dirty="0"/>
              <a:t>最大间隔</a:t>
            </a:r>
            <a:r>
              <a:rPr kumimoji="1" lang="zh-CN" altLang="en-US" sz="2000"/>
              <a:t>化的作用！</a:t>
            </a:r>
          </a:p>
        </p:txBody>
      </p:sp>
      <p:sp>
        <p:nvSpPr>
          <p:cNvPr id="54278" name="矩形 9"/>
          <p:cNvSpPr>
            <a:spLocks noChangeArrowheads="1"/>
          </p:cNvSpPr>
          <p:nvPr/>
        </p:nvSpPr>
        <p:spPr bwMode="auto">
          <a:xfrm>
            <a:off x="2273300" y="4857750"/>
            <a:ext cx="8428038" cy="1322388"/>
          </a:xfrm>
          <a:prstGeom prst="rect">
            <a:avLst/>
          </a:prstGeom>
          <a:noFill/>
          <a:ln w="9525">
            <a:noFill/>
            <a:miter lim="800000"/>
            <a:headEnd/>
            <a:tailEnd/>
          </a:ln>
        </p:spPr>
        <p:txBody>
          <a:bodyPr>
            <a:spAutoFit/>
          </a:bodyPr>
          <a:lstStyle/>
          <a:p>
            <a:r>
              <a:rPr lang="en-US" altLang="zh-CN" sz="2000">
                <a:solidFill>
                  <a:srgbClr val="FF0000"/>
                </a:solidFill>
                <a:latin typeface="Trebuchet MS" pitchFamily="34" charset="0"/>
                <a:ea typeface="华文新魏"/>
              </a:rPr>
              <a:t>	SVM</a:t>
            </a:r>
            <a:r>
              <a:rPr lang="zh-CN" altLang="en-US" sz="2000">
                <a:solidFill>
                  <a:srgbClr val="FF0000"/>
                </a:solidFill>
                <a:latin typeface="Trebuchet MS" pitchFamily="34" charset="0"/>
                <a:ea typeface="华文新魏"/>
              </a:rPr>
              <a:t>通过最大化分类间隔来控制假设空间的</a:t>
            </a:r>
            <a:r>
              <a:rPr lang="en-US" altLang="zh-CN" sz="2000">
                <a:solidFill>
                  <a:srgbClr val="FF0000"/>
                </a:solidFill>
                <a:latin typeface="Trebuchet MS" pitchFamily="34" charset="0"/>
                <a:ea typeface="华文新魏"/>
              </a:rPr>
              <a:t>VC</a:t>
            </a:r>
            <a:r>
              <a:rPr lang="zh-CN" altLang="en-US" sz="2000">
                <a:solidFill>
                  <a:srgbClr val="FF0000"/>
                </a:solidFill>
                <a:latin typeface="Trebuchet MS" pitchFamily="34" charset="0"/>
                <a:ea typeface="华文新魏"/>
              </a:rPr>
              <a:t>维，使得学习器即使在高维特征空间，其</a:t>
            </a:r>
            <a:r>
              <a:rPr lang="en-US" altLang="zh-CN" sz="2000">
                <a:solidFill>
                  <a:srgbClr val="FF0000"/>
                </a:solidFill>
                <a:latin typeface="Trebuchet MS" pitchFamily="34" charset="0"/>
                <a:ea typeface="华文新魏"/>
              </a:rPr>
              <a:t>VC</a:t>
            </a:r>
            <a:r>
              <a:rPr lang="zh-CN" altLang="en-US" sz="2000">
                <a:solidFill>
                  <a:srgbClr val="FF0000"/>
                </a:solidFill>
                <a:latin typeface="Trebuchet MS" pitchFamily="34" charset="0"/>
                <a:ea typeface="华文新魏"/>
              </a:rPr>
              <a:t>维也会比特征空间的维数要低很多，从而保证了较好的推广能力！</a:t>
            </a:r>
            <a:endParaRPr lang="en-US" altLang="zh-CN" sz="2000">
              <a:solidFill>
                <a:srgbClr val="FF0000"/>
              </a:solidFill>
              <a:latin typeface="Trebuchet MS" pitchFamily="34" charset="0"/>
              <a:ea typeface="华文新魏"/>
            </a:endParaRPr>
          </a:p>
          <a:p>
            <a:endParaRPr lang="en-US" altLang="zh-CN" sz="2000">
              <a:solidFill>
                <a:srgbClr val="FF0000"/>
              </a:solidFill>
              <a:latin typeface="Trebuchet MS" pitchFamily="34" charset="0"/>
              <a:ea typeface="华文新魏"/>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矩形 1"/>
          <p:cNvSpPr>
            <a:spLocks noChangeArrowheads="1"/>
          </p:cNvSpPr>
          <p:nvPr/>
        </p:nvSpPr>
        <p:spPr bwMode="auto">
          <a:xfrm>
            <a:off x="9380538" y="298450"/>
            <a:ext cx="2020887" cy="522288"/>
          </a:xfrm>
          <a:prstGeom prst="rect">
            <a:avLst/>
          </a:prstGeom>
          <a:noFill/>
          <a:ln w="9525">
            <a:noFill/>
            <a:miter lim="800000"/>
            <a:headEnd/>
            <a:tailEnd/>
          </a:ln>
        </p:spPr>
        <p:txBody>
          <a:bodyPr wrap="none">
            <a:spAutoFit/>
          </a:bodyPr>
          <a:lstStyle/>
          <a:p>
            <a:r>
              <a:rPr lang="zh-CN" altLang="en-US" sz="2800" b="1">
                <a:latin typeface="Trebuchet MS" pitchFamily="34" charset="0"/>
                <a:ea typeface="华文新魏"/>
              </a:rPr>
              <a:t>非线性</a:t>
            </a:r>
            <a:r>
              <a:rPr lang="en-US" altLang="zh-CN" sz="2800" b="1">
                <a:latin typeface="Trebuchet MS" pitchFamily="34" charset="0"/>
                <a:ea typeface="华文新魏"/>
              </a:rPr>
              <a:t>SVM</a:t>
            </a:r>
            <a:endParaRPr lang="zh-CN" altLang="en-US" sz="2800" b="1">
              <a:latin typeface="Trebuchet MS" pitchFamily="34" charset="0"/>
              <a:ea typeface="华文新魏"/>
            </a:endParaRPr>
          </a:p>
        </p:txBody>
      </p:sp>
      <p:grpSp>
        <p:nvGrpSpPr>
          <p:cNvPr id="56322" name="组 5"/>
          <p:cNvGrpSpPr>
            <a:grpSpLocks/>
          </p:cNvGrpSpPr>
          <p:nvPr/>
        </p:nvGrpSpPr>
        <p:grpSpPr bwMode="auto">
          <a:xfrm>
            <a:off x="1395413" y="3656013"/>
            <a:ext cx="10244137" cy="2774950"/>
            <a:chOff x="1379694" y="2347773"/>
            <a:chExt cx="10243597" cy="2774220"/>
          </a:xfrm>
        </p:grpSpPr>
        <p:sp>
          <p:nvSpPr>
            <p:cNvPr id="5" name="文本框 4"/>
            <p:cNvSpPr txBox="1">
              <a:spLocks noRot="1" noChangeAspect="1" noMove="1" noResize="1" noEditPoints="1" noAdjustHandles="1" noChangeArrowheads="1" noChangeShapeType="1" noTextEdit="1"/>
            </p:cNvSpPr>
            <p:nvPr/>
          </p:nvSpPr>
          <p:spPr>
            <a:xfrm>
              <a:off x="1379694" y="2347773"/>
              <a:ext cx="9442580" cy="1015663"/>
            </a:xfrm>
            <a:prstGeom prst="rect">
              <a:avLst/>
            </a:prstGeom>
            <a:blipFill rotWithShape="0">
              <a:blip r:embed="rId3"/>
              <a:stretch>
                <a:fillRect l="-710" t="-3614" b="-10241"/>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8" name="文本框 7"/>
            <p:cNvSpPr txBox="1">
              <a:spLocks noRot="1" noChangeAspect="1" noMove="1" noResize="1" noEditPoints="1" noAdjustHandles="1" noChangeArrowheads="1" noChangeShapeType="1" noTextEdit="1"/>
            </p:cNvSpPr>
            <p:nvPr/>
          </p:nvSpPr>
          <p:spPr>
            <a:xfrm>
              <a:off x="2191664" y="3639376"/>
              <a:ext cx="7996228" cy="837345"/>
            </a:xfrm>
            <a:prstGeom prst="rect">
              <a:avLst/>
            </a:prstGeom>
            <a:blipFill rotWithShape="0">
              <a:blip r:embed="rId4"/>
              <a:stretch>
                <a:fillRect/>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56329" name="矩形 8"/>
            <p:cNvSpPr>
              <a:spLocks noChangeArrowheads="1"/>
            </p:cNvSpPr>
            <p:nvPr/>
          </p:nvSpPr>
          <p:spPr bwMode="auto">
            <a:xfrm>
              <a:off x="9361133" y="4752661"/>
              <a:ext cx="2262158" cy="369332"/>
            </a:xfrm>
            <a:prstGeom prst="rect">
              <a:avLst/>
            </a:prstGeom>
            <a:noFill/>
            <a:ln w="9525">
              <a:noFill/>
              <a:miter lim="800000"/>
              <a:headEnd/>
              <a:tailEnd/>
            </a:ln>
          </p:spPr>
          <p:txBody>
            <a:bodyPr wrap="none">
              <a:spAutoFit/>
            </a:bodyPr>
            <a:lstStyle/>
            <a:p>
              <a:r>
                <a:rPr kumimoji="1" lang="en-US" altLang="zh-CN">
                  <a:latin typeface="Trebuchet MS" pitchFamily="34" charset="0"/>
                  <a:ea typeface="华文新魏"/>
                </a:rPr>
                <a:t>《</a:t>
              </a:r>
              <a:r>
                <a:rPr kumimoji="1" lang="zh-CN" altLang="en-US">
                  <a:latin typeface="Trebuchet MS" pitchFamily="34" charset="0"/>
                  <a:ea typeface="华文新魏"/>
                </a:rPr>
                <a:t>支持向量机导论</a:t>
              </a:r>
              <a:r>
                <a:rPr kumimoji="1" lang="en-US" altLang="zh-CN">
                  <a:latin typeface="Trebuchet MS" pitchFamily="34" charset="0"/>
                  <a:ea typeface="华文新魏"/>
                </a:rPr>
                <a:t>》</a:t>
              </a:r>
              <a:endParaRPr lang="zh-CN" altLang="en-US">
                <a:latin typeface="Trebuchet MS" pitchFamily="34" charset="0"/>
                <a:ea typeface="华文新魏"/>
              </a:endParaRPr>
            </a:p>
          </p:txBody>
        </p:sp>
      </p:grpSp>
      <p:sp>
        <p:nvSpPr>
          <p:cNvPr id="4" name="矩形 3"/>
          <p:cNvSpPr>
            <a:spLocks noRot="1" noChangeAspect="1" noMove="1" noResize="1" noEditPoints="1" noAdjustHandles="1" noChangeArrowheads="1" noChangeShapeType="1" noTextEdit="1"/>
          </p:cNvSpPr>
          <p:nvPr/>
        </p:nvSpPr>
        <p:spPr>
          <a:xfrm>
            <a:off x="1395662" y="997400"/>
            <a:ext cx="3227871" cy="561564"/>
          </a:xfrm>
          <a:prstGeom prst="rect">
            <a:avLst/>
          </a:prstGeom>
          <a:blipFill rotWithShape="0">
            <a:blip r:embed="rId5"/>
            <a:stretch>
              <a:fillRect l="-3970" t="-11957" b="-22826"/>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4" name="矩形 13"/>
          <p:cNvSpPr>
            <a:spLocks noRot="1" noChangeAspect="1" noMove="1" noResize="1" noEditPoints="1" noAdjustHandles="1" noChangeArrowheads="1" noChangeShapeType="1" noTextEdit="1"/>
          </p:cNvSpPr>
          <p:nvPr/>
        </p:nvSpPr>
        <p:spPr>
          <a:xfrm>
            <a:off x="2267200" y="2667405"/>
            <a:ext cx="4971489" cy="461665"/>
          </a:xfrm>
          <a:prstGeom prst="rect">
            <a:avLst/>
          </a:prstGeom>
          <a:blipFill rotWithShape="0">
            <a:blip r:embed="rId6"/>
            <a:stretch>
              <a:fillRect l="-1963" t="-9333" r="-982" b="-32000"/>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0" name="矩形 9"/>
          <p:cNvSpPr>
            <a:spLocks noRot="1" noChangeAspect="1" noMove="1" noResize="1" noEditPoints="1" noAdjustHandles="1" noChangeArrowheads="1" noChangeShapeType="1" noTextEdit="1"/>
          </p:cNvSpPr>
          <p:nvPr/>
        </p:nvSpPr>
        <p:spPr>
          <a:xfrm>
            <a:off x="4706142" y="1047349"/>
            <a:ext cx="5802038" cy="461665"/>
          </a:xfrm>
          <a:prstGeom prst="rect">
            <a:avLst/>
          </a:prstGeom>
          <a:blipFill rotWithShape="0">
            <a:blip r:embed="rId7"/>
            <a:stretch>
              <a:fillRect l="-1576" t="-9211" r="-735" b="-30263"/>
            </a:stretch>
          </a:blipFill>
        </p:spPr>
        <p:txBody>
          <a:bodyPr/>
          <a:lstStyle/>
          <a:p>
            <a:pPr fontAlgn="auto">
              <a:spcBef>
                <a:spcPts val="0"/>
              </a:spcBef>
              <a:spcAft>
                <a:spcPts val="0"/>
              </a:spcAft>
              <a:defRPr/>
            </a:pPr>
            <a:r>
              <a:rPr lang="zh-CN" altLang="en-US">
                <a:noFill/>
                <a:latin typeface="+mn-lt"/>
                <a:ea typeface="+mn-ea"/>
                <a:cs typeface="+mn-cs"/>
              </a:rPr>
              <a:t> </a:t>
            </a:r>
          </a:p>
        </p:txBody>
      </p:sp>
      <p:sp>
        <p:nvSpPr>
          <p:cNvPr id="11" name="矩形 10"/>
          <p:cNvSpPr>
            <a:spLocks noRot="1" noChangeAspect="1" noMove="1" noResize="1" noEditPoints="1" noAdjustHandles="1" noChangeArrowheads="1" noChangeShapeType="1" noTextEdit="1"/>
          </p:cNvSpPr>
          <p:nvPr/>
        </p:nvSpPr>
        <p:spPr>
          <a:xfrm>
            <a:off x="2267200" y="1924603"/>
            <a:ext cx="3581430" cy="523220"/>
          </a:xfrm>
          <a:prstGeom prst="rect">
            <a:avLst/>
          </a:prstGeom>
          <a:blipFill rotWithShape="0">
            <a:blip r:embed="rId8"/>
            <a:stretch>
              <a:fillRect l="-3578" t="-12791" r="-2896" b="-31395"/>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ctrTitle"/>
          </p:nvPr>
        </p:nvSpPr>
        <p:spPr>
          <a:xfrm>
            <a:off x="1506538" y="2405063"/>
            <a:ext cx="7767637" cy="1646237"/>
          </a:xfrm>
        </p:spPr>
        <p:txBody>
          <a:bodyPr/>
          <a:lstStyle/>
          <a:p>
            <a:r>
              <a:rPr lang="zh-CN" altLang="en-US"/>
              <a:t>软间隔</a:t>
            </a:r>
          </a:p>
        </p:txBody>
      </p:sp>
      <p:sp>
        <p:nvSpPr>
          <p:cNvPr id="3" name="副标题 2">
            <a:extLst/>
          </p:cNvPr>
          <p:cNvSpPr>
            <a:spLocks noGrp="1"/>
          </p:cNvSpPr>
          <p:nvPr>
            <p:ph type="subTitle" idx="1"/>
          </p:nvPr>
        </p:nvSpPr>
        <p:spPr>
          <a:xfrm>
            <a:off x="1506538" y="4051300"/>
            <a:ext cx="7767637" cy="1096963"/>
          </a:xfrm>
        </p:spPr>
        <p:txBody>
          <a:bodyPr rtlCol="0">
            <a:normAutofit/>
          </a:bodyPr>
          <a:lstStyle/>
          <a:p>
            <a:pPr fontAlgn="auto">
              <a:spcAft>
                <a:spcPts val="0"/>
              </a:spcAft>
              <a:buFont typeface="Wingdings 3" charset="2"/>
              <a:buNone/>
              <a:defRPr/>
            </a:pPr>
            <a:r>
              <a:rPr lang="en-US" altLang="zh-CN" dirty="0">
                <a:cs typeface="+mn-cs"/>
              </a:rPr>
              <a:t>511174500024</a:t>
            </a:r>
            <a:r>
              <a:rPr lang="zh-CN" altLang="en-US" dirty="0">
                <a:cs typeface="+mn-cs"/>
              </a:rPr>
              <a:t>黄小菊</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F7DCB-4849-462E-B54F-88ADE61A80CF}"/>
              </a:ext>
            </a:extLst>
          </p:cNvPr>
          <p:cNvSpPr>
            <a:spLocks noGrp="1"/>
          </p:cNvSpPr>
          <p:nvPr>
            <p:ph type="title"/>
          </p:nvPr>
        </p:nvSpPr>
        <p:spPr/>
        <p:txBody>
          <a:bodyPr/>
          <a:lstStyle/>
          <a:p>
            <a:r>
              <a:rPr lang="en-US" altLang="zh-CN" dirty="0"/>
              <a:t>“STREET”</a:t>
            </a:r>
            <a:endParaRPr lang="zh-CN" altLang="en-US" dirty="0"/>
          </a:p>
        </p:txBody>
      </p:sp>
      <p:pic>
        <p:nvPicPr>
          <p:cNvPr id="6" name="内容占位符 5">
            <a:extLst>
              <a:ext uri="{FF2B5EF4-FFF2-40B4-BE49-F238E27FC236}">
                <a16:creationId xmlns:a16="http://schemas.microsoft.com/office/drawing/2014/main" id="{171B0DAA-6CBC-42A5-AD41-33320E6F3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7837" y="1244472"/>
            <a:ext cx="4696326" cy="4369056"/>
          </a:xfrm>
        </p:spPr>
      </p:pic>
    </p:spTree>
    <p:extLst>
      <p:ext uri="{BB962C8B-B14F-4D97-AF65-F5344CB8AC3E}">
        <p14:creationId xmlns:p14="http://schemas.microsoft.com/office/powerpoint/2010/main" val="350034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en-US"/>
              <a:t>目录</a:t>
            </a:r>
          </a:p>
        </p:txBody>
      </p:sp>
      <p:sp>
        <p:nvSpPr>
          <p:cNvPr id="60418" name="内容占位符 2"/>
          <p:cNvSpPr>
            <a:spLocks noGrp="1"/>
          </p:cNvSpPr>
          <p:nvPr>
            <p:ph idx="1"/>
          </p:nvPr>
        </p:nvSpPr>
        <p:spPr/>
        <p:txBody>
          <a:bodyPr/>
          <a:lstStyle/>
          <a:p>
            <a:r>
              <a:rPr lang="zh-CN" altLang="en-US"/>
              <a:t>为什么提出软间隔</a:t>
            </a:r>
            <a:endParaRPr lang="en-US" altLang="zh-CN"/>
          </a:p>
          <a:p>
            <a:r>
              <a:rPr lang="zh-CN" altLang="en-US"/>
              <a:t>如何在模型中实现软间隔</a:t>
            </a:r>
            <a:endParaRPr lang="en-US" altLang="zh-CN"/>
          </a:p>
          <a:p>
            <a:r>
              <a:rPr lang="zh-CN" altLang="en-US"/>
              <a:t>支持向量</a:t>
            </a:r>
            <a:endParaRPr lang="en-US" altLang="zh-CN"/>
          </a:p>
          <a:p>
            <a:r>
              <a:rPr lang="zh-CN" altLang="en-US"/>
              <a:t>正则化问题</a:t>
            </a:r>
            <a:endParaRPr lang="en-US" altLang="zh-CN"/>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lstStyle/>
          <a:p>
            <a:r>
              <a:rPr lang="zh-CN" altLang="en-US"/>
              <a:t>为什么提出软间隔</a:t>
            </a:r>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1043" t="-2521" r="-174"/>
            </a:stretch>
          </a:blipFill>
        </p:spPr>
        <p:txBody>
          <a:bodyPr rtlCol="0">
            <a:normAutofit/>
          </a:bodyPr>
          <a:lstStyle/>
          <a:p>
            <a:pPr fontAlgn="auto">
              <a:spcAft>
                <a:spcPts val="0"/>
              </a:spcAft>
              <a:buFont typeface="Wingdings 3" charset="2"/>
              <a:buChar char=""/>
              <a:defRPr/>
            </a:pPr>
            <a:r>
              <a:rPr lang="zh-CN" altLang="en-US">
                <a:noFill/>
                <a:cs typeface="+mn-cs"/>
              </a:rPr>
              <a:t> </a:t>
            </a:r>
          </a:p>
        </p:txBody>
      </p:sp>
      <p:pic>
        <p:nvPicPr>
          <p:cNvPr id="62467" name="图片 6"/>
          <p:cNvPicPr>
            <a:picLocks noChangeAspect="1"/>
          </p:cNvPicPr>
          <p:nvPr/>
        </p:nvPicPr>
        <p:blipFill>
          <a:blip r:embed="rId4"/>
          <a:srcRect/>
          <a:stretch>
            <a:fillRect/>
          </a:stretch>
        </p:blipFill>
        <p:spPr bwMode="auto">
          <a:xfrm>
            <a:off x="838200" y="3771900"/>
            <a:ext cx="3146425" cy="3019425"/>
          </a:xfrm>
          <a:prstGeom prst="rect">
            <a:avLst/>
          </a:prstGeom>
          <a:noFill/>
          <a:ln w="9525">
            <a:noFill/>
            <a:miter lim="800000"/>
            <a:headEnd/>
            <a:tailEnd/>
          </a:ln>
        </p:spPr>
      </p:pic>
      <p:pic>
        <p:nvPicPr>
          <p:cNvPr id="62468" name="图片 8"/>
          <p:cNvPicPr>
            <a:picLocks noChangeAspect="1"/>
          </p:cNvPicPr>
          <p:nvPr/>
        </p:nvPicPr>
        <p:blipFill>
          <a:blip r:embed="rId5"/>
          <a:srcRect/>
          <a:stretch>
            <a:fillRect/>
          </a:stretch>
        </p:blipFill>
        <p:spPr bwMode="auto">
          <a:xfrm>
            <a:off x="4757738" y="3954463"/>
            <a:ext cx="2622550" cy="28003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p:txBody>
          <a:bodyPr/>
          <a:lstStyle/>
          <a:p>
            <a:r>
              <a:rPr lang="zh-CN" altLang="en-US"/>
              <a:t>如何在模型中实现软间隔</a:t>
            </a:r>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838200" y="1825625"/>
            <a:ext cx="11023948" cy="4351338"/>
          </a:xfrm>
          <a:blipFill>
            <a:blip r:embed="rId3"/>
            <a:stretch>
              <a:fillRect l="-719" t="-1261"/>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
        <p:nvSpPr>
          <p:cNvPr id="4" name="箭头: 下 3">
            <a:extLst/>
          </p:cNvPr>
          <p:cNvSpPr/>
          <p:nvPr/>
        </p:nvSpPr>
        <p:spPr>
          <a:xfrm>
            <a:off x="2951163" y="2770188"/>
            <a:ext cx="234950" cy="40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 name="箭头: 下 4">
            <a:extLst/>
          </p:cNvPr>
          <p:cNvSpPr/>
          <p:nvPr/>
        </p:nvSpPr>
        <p:spPr>
          <a:xfrm>
            <a:off x="1889125" y="4718050"/>
            <a:ext cx="225425" cy="4016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箭头: 右 6">
            <a:extLst/>
          </p:cNvPr>
          <p:cNvSpPr/>
          <p:nvPr/>
        </p:nvSpPr>
        <p:spPr>
          <a:xfrm>
            <a:off x="2951163" y="4289425"/>
            <a:ext cx="388937"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箭头: 下 7">
            <a:extLst/>
          </p:cNvPr>
          <p:cNvSpPr/>
          <p:nvPr/>
        </p:nvSpPr>
        <p:spPr>
          <a:xfrm>
            <a:off x="6751638" y="4678363"/>
            <a:ext cx="225425" cy="40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 name="箭头: 左 8">
            <a:extLst/>
          </p:cNvPr>
          <p:cNvSpPr/>
          <p:nvPr/>
        </p:nvSpPr>
        <p:spPr>
          <a:xfrm>
            <a:off x="3617913" y="5119688"/>
            <a:ext cx="474662" cy="174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p:txBody>
          <a:bodyPr/>
          <a:lstStyle/>
          <a:p>
            <a:r>
              <a:rPr lang="zh-CN" altLang="en-US"/>
              <a:t>如何在模型中实现软间隔</a:t>
            </a:r>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0" y="1838151"/>
            <a:ext cx="10131552" cy="4351338"/>
          </a:xfrm>
          <a:blipFill>
            <a:blip r:embed="rId3"/>
            <a:stretch>
              <a:fillRect l="-120" t="-8555" r="-60"/>
            </a:stretch>
          </a:blipFill>
        </p:spPr>
        <p:txBody>
          <a:bodyPr rtlCol="0">
            <a:normAutofit/>
          </a:bodyPr>
          <a:lstStyle/>
          <a:p>
            <a:pPr fontAlgn="auto">
              <a:spcAft>
                <a:spcPts val="0"/>
              </a:spcAft>
              <a:buFont typeface="Wingdings 3" charset="2"/>
              <a:buChar char=""/>
              <a:defRPr/>
            </a:pPr>
            <a:r>
              <a:rPr lang="zh-CN" altLang="en-US">
                <a:noFill/>
                <a:cs typeface="+mn-cs"/>
              </a:rPr>
              <a:t> </a:t>
            </a:r>
          </a:p>
        </p:txBody>
      </p:sp>
      <p:pic>
        <p:nvPicPr>
          <p:cNvPr id="66563" name="图片 6"/>
          <p:cNvPicPr>
            <a:picLocks noChangeAspect="1"/>
          </p:cNvPicPr>
          <p:nvPr/>
        </p:nvPicPr>
        <p:blipFill>
          <a:blip r:embed="rId4"/>
          <a:srcRect/>
          <a:stretch>
            <a:fillRect/>
          </a:stretch>
        </p:blipFill>
        <p:spPr bwMode="auto">
          <a:xfrm>
            <a:off x="1587500" y="3844925"/>
            <a:ext cx="2201863" cy="249237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p:txBody>
          <a:bodyPr/>
          <a:lstStyle/>
          <a:p>
            <a:r>
              <a:rPr lang="zh-CN" altLang="en-US"/>
              <a:t>如何在模型中实现软间隔</a:t>
            </a:r>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838200" y="1825625"/>
            <a:ext cx="11023948" cy="4351338"/>
          </a:xfrm>
          <a:blipFill>
            <a:blip r:embed="rId3"/>
            <a:stretch>
              <a:fillRect l="-996" t="-2521" b="-2661"/>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
        <p:nvSpPr>
          <p:cNvPr id="6" name="箭头: 下 5">
            <a:extLst/>
          </p:cNvPr>
          <p:cNvSpPr/>
          <p:nvPr/>
        </p:nvSpPr>
        <p:spPr>
          <a:xfrm>
            <a:off x="3619500" y="3429000"/>
            <a:ext cx="330200" cy="666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p:txBody>
          <a:bodyPr/>
          <a:lstStyle/>
          <a:p>
            <a:r>
              <a:rPr lang="zh-CN" altLang="en-US"/>
              <a:t>如何在模型中实现软间隔</a:t>
            </a:r>
          </a:p>
        </p:txBody>
      </p:sp>
      <p:sp>
        <p:nvSpPr>
          <p:cNvPr id="3" name="内容占位符 2">
            <a:extLst/>
          </p:cNvPr>
          <p:cNvSpPr>
            <a:spLocks noGrp="1"/>
          </p:cNvSpPr>
          <p:nvPr>
            <p:ph idx="1"/>
          </p:nvPr>
        </p:nvSpPr>
        <p:spPr>
          <a:xfrm>
            <a:off x="838200" y="1825625"/>
            <a:ext cx="11023600" cy="4351338"/>
          </a:xfrm>
        </p:spPr>
        <p:txBody>
          <a:bodyPr rtlCol="0">
            <a:normAutofit/>
          </a:bodyPr>
          <a:lstStyle/>
          <a:p>
            <a:pPr marL="228600" lvl="1" fontAlgn="auto">
              <a:spcAft>
                <a:spcPts val="0"/>
              </a:spcAft>
              <a:buFont typeface="Wingdings 3" charset="2"/>
              <a:buChar char=""/>
              <a:defRPr/>
            </a:pPr>
            <a:r>
              <a:rPr lang="en-US" altLang="zh-CN" sz="2800" dirty="0">
                <a:solidFill>
                  <a:schemeClr val="tx1">
                    <a:lumMod val="75000"/>
                    <a:lumOff val="25000"/>
                  </a:schemeClr>
                </a:solidFill>
                <a:cs typeface="+mn-cs"/>
              </a:rPr>
              <a:t>KKT</a:t>
            </a:r>
            <a:r>
              <a:rPr lang="zh-CN" altLang="en-US" sz="2800" dirty="0">
                <a:solidFill>
                  <a:schemeClr val="tx1">
                    <a:lumMod val="75000"/>
                    <a:lumOff val="25000"/>
                  </a:schemeClr>
                </a:solidFill>
                <a:cs typeface="+mn-cs"/>
              </a:rPr>
              <a:t>条件：</a:t>
            </a:r>
            <a:endParaRPr lang="en-US" altLang="zh-CN" sz="2800" dirty="0">
              <a:solidFill>
                <a:schemeClr val="tx1">
                  <a:lumMod val="75000"/>
                  <a:lumOff val="25000"/>
                </a:schemeClr>
              </a:solidFill>
              <a:cs typeface="+mn-cs"/>
            </a:endParaRPr>
          </a:p>
          <a:p>
            <a:pPr lvl="1" fontAlgn="auto">
              <a:spcAft>
                <a:spcPts val="0"/>
              </a:spcAft>
              <a:buFont typeface="Wingdings 3" charset="2"/>
              <a:buChar char=""/>
              <a:defRPr/>
            </a:pPr>
            <a:endParaRPr lang="en-US" altLang="zh-CN" i="1" dirty="0">
              <a:solidFill>
                <a:schemeClr val="tx1">
                  <a:lumMod val="75000"/>
                  <a:lumOff val="25000"/>
                </a:schemeClr>
              </a:solidFill>
              <a:latin typeface="Cambria Math" panose="02040503050406030204" pitchFamily="18" charset="0"/>
              <a:cs typeface="+mn-cs"/>
            </a:endParaRPr>
          </a:p>
          <a:p>
            <a:pPr lvl="1" fontAlgn="auto">
              <a:spcAft>
                <a:spcPts val="0"/>
              </a:spcAft>
              <a:buFont typeface="Wingdings 3" charset="2"/>
              <a:buChar char=""/>
              <a:defRPr/>
            </a:pPr>
            <a:endParaRPr lang="en-US" altLang="zh-CN" i="1" dirty="0">
              <a:solidFill>
                <a:schemeClr val="tx1">
                  <a:lumMod val="75000"/>
                  <a:lumOff val="25000"/>
                </a:schemeClr>
              </a:solidFill>
              <a:latin typeface="Cambria Math" panose="02040503050406030204" pitchFamily="18" charset="0"/>
              <a:cs typeface="+mn-cs"/>
            </a:endParaRPr>
          </a:p>
          <a:p>
            <a:pPr lvl="1" fontAlgn="auto">
              <a:spcAft>
                <a:spcPts val="0"/>
              </a:spcAft>
              <a:buFont typeface="Wingdings 3" charset="2"/>
              <a:buChar char=""/>
              <a:defRPr/>
            </a:pPr>
            <a:endParaRPr lang="en-US" altLang="zh-CN" i="1" dirty="0">
              <a:solidFill>
                <a:schemeClr val="tx1">
                  <a:lumMod val="75000"/>
                  <a:lumOff val="25000"/>
                </a:schemeClr>
              </a:solidFill>
              <a:latin typeface="Cambria Math" panose="02040503050406030204" pitchFamily="18" charset="0"/>
              <a:cs typeface="+mn-cs"/>
            </a:endParaRPr>
          </a:p>
          <a:p>
            <a:pPr marL="457200" lvl="1" indent="0" fontAlgn="auto">
              <a:spcAft>
                <a:spcPts val="0"/>
              </a:spcAft>
              <a:buFont typeface="Wingdings 3" charset="2"/>
              <a:buNone/>
              <a:defRPr/>
            </a:pPr>
            <a:endParaRPr lang="zh-CN" altLang="en-US" dirty="0">
              <a:solidFill>
                <a:schemeClr val="tx1">
                  <a:lumMod val="75000"/>
                  <a:lumOff val="25000"/>
                </a:schemeClr>
              </a:solidFill>
              <a:cs typeface="+mn-cs"/>
            </a:endParaRPr>
          </a:p>
        </p:txBody>
      </p:sp>
      <p:pic>
        <p:nvPicPr>
          <p:cNvPr id="5" name="图片 4"/>
          <p:cNvPicPr>
            <a:picLocks noChangeAspect="1"/>
          </p:cNvPicPr>
          <p:nvPr/>
        </p:nvPicPr>
        <p:blipFill>
          <a:blip r:embed="rId3"/>
          <a:srcRect/>
          <a:stretch>
            <a:fillRect/>
          </a:stretch>
        </p:blipFill>
        <p:spPr bwMode="auto">
          <a:xfrm>
            <a:off x="5561013" y="2408238"/>
            <a:ext cx="3727450" cy="2414587"/>
          </a:xfrm>
          <a:prstGeom prst="rect">
            <a:avLst/>
          </a:prstGeom>
          <a:noFill/>
          <a:ln w="9525">
            <a:noFill/>
            <a:miter lim="800000"/>
            <a:headEnd/>
            <a:tailEnd/>
          </a:ln>
        </p:spPr>
      </p:pic>
      <p:pic>
        <p:nvPicPr>
          <p:cNvPr id="8" name="图片 7"/>
          <p:cNvPicPr>
            <a:picLocks noChangeAspect="1"/>
          </p:cNvPicPr>
          <p:nvPr/>
        </p:nvPicPr>
        <p:blipFill>
          <a:blip r:embed="rId4"/>
          <a:srcRect/>
          <a:stretch>
            <a:fillRect/>
          </a:stretch>
        </p:blipFill>
        <p:spPr bwMode="auto">
          <a:xfrm>
            <a:off x="1042988" y="2708275"/>
            <a:ext cx="3016250" cy="1792288"/>
          </a:xfrm>
          <a:prstGeom prst="rect">
            <a:avLst/>
          </a:prstGeom>
          <a:noFill/>
          <a:ln w="9525">
            <a:noFill/>
            <a:miter lim="800000"/>
            <a:headEnd/>
            <a:tailEnd/>
          </a:ln>
        </p:spPr>
      </p:pic>
      <p:sp>
        <p:nvSpPr>
          <p:cNvPr id="9" name="箭头: 右 8">
            <a:extLst/>
          </p:cNvPr>
          <p:cNvSpPr/>
          <p:nvPr/>
        </p:nvSpPr>
        <p:spPr>
          <a:xfrm>
            <a:off x="4498975" y="3081338"/>
            <a:ext cx="9525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4" name="图片 3"/>
          <p:cNvPicPr>
            <a:picLocks noChangeAspect="1"/>
          </p:cNvPicPr>
          <p:nvPr/>
        </p:nvPicPr>
        <p:blipFill>
          <a:blip r:embed="rId5"/>
          <a:srcRect/>
          <a:stretch>
            <a:fillRect/>
          </a:stretch>
        </p:blipFill>
        <p:spPr bwMode="auto">
          <a:xfrm>
            <a:off x="5849938" y="2287588"/>
            <a:ext cx="2206625" cy="24939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9"/>
                                        </p:tgtEl>
                                        <p:attrNameLst>
                                          <p:attrName>ppt_x</p:attrName>
                                        </p:attrNameLst>
                                      </p:cBhvr>
                                      <p:tavLst>
                                        <p:tav tm="0">
                                          <p:val>
                                            <p:strVal val="ppt_x"/>
                                          </p:val>
                                        </p:tav>
                                        <p:tav tm="100000">
                                          <p:val>
                                            <p:strVal val="ppt_x"/>
                                          </p:val>
                                        </p:tav>
                                      </p:tavLst>
                                    </p:anim>
                                    <p:anim calcmode="lin" valueType="num">
                                      <p:cBhvr additive="base">
                                        <p:cTn id="11" dur="500"/>
                                        <p:tgtEl>
                                          <p:spTgt spid="9"/>
                                        </p:tgtEl>
                                        <p:attrNameLst>
                                          <p:attrName>ppt_y</p:attrName>
                                        </p:attrNameLst>
                                      </p:cBhvr>
                                      <p:tavLst>
                                        <p:tav tm="0">
                                          <p:val>
                                            <p:strVal val="ppt_y"/>
                                          </p:val>
                                        </p:tav>
                                        <p:tav tm="100000">
                                          <p:val>
                                            <p:strVal val="1+ppt_h/2"/>
                                          </p:val>
                                        </p:tav>
                                      </p:tavLst>
                                    </p:anim>
                                    <p:set>
                                      <p:cBhvr>
                                        <p:cTn id="12" dur="1" fill="hold">
                                          <p:stCondLst>
                                            <p:cond delay="499"/>
                                          </p:stCondLst>
                                        </p:cTn>
                                        <p:tgtEl>
                                          <p:spTgt spid="9"/>
                                        </p:tgtEl>
                                        <p:attrNameLst>
                                          <p:attrName>style.visibility</p:attrName>
                                        </p:attrNameLst>
                                      </p:cBhvr>
                                      <p:to>
                                        <p:strVal val="hidden"/>
                                      </p:to>
                                    </p:set>
                                  </p:childTnLst>
                                </p:cTn>
                              </p:par>
                              <p:par>
                                <p:cTn id="13" presetID="35" presetClass="path" presetSubtype="0" accel="50000" decel="50000" fill="hold" nodeType="withEffect">
                                  <p:stCondLst>
                                    <p:cond delay="0"/>
                                  </p:stCondLst>
                                  <p:childTnLst>
                                    <p:animMotion origin="layout" path="M -4.375E-6 -3.33333E-6 L -0.422 -0.00833 " pathEditMode="relative" rAng="0" ptsTypes="AA">
                                      <p:cBhvr>
                                        <p:cTn id="14" dur="2000" fill="hold"/>
                                        <p:tgtEl>
                                          <p:spTgt spid="5"/>
                                        </p:tgtEl>
                                        <p:attrNameLst>
                                          <p:attrName>ppt_x</p:attrName>
                                          <p:attrName>ppt_y</p:attrName>
                                        </p:attrNameLst>
                                      </p:cBhvr>
                                      <p:rCtr x="-21107" y="-417"/>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p:txBody>
          <a:bodyPr/>
          <a:lstStyle/>
          <a:p>
            <a:r>
              <a:rPr lang="zh-CN" altLang="en-US"/>
              <a:t>支持向量</a:t>
            </a:r>
          </a:p>
        </p:txBody>
      </p:sp>
      <p:pic>
        <p:nvPicPr>
          <p:cNvPr id="5" name="内容占位符 4"/>
          <p:cNvPicPr>
            <a:picLocks noGrp="1" noChangeAspect="1"/>
          </p:cNvPicPr>
          <p:nvPr>
            <p:ph idx="1"/>
          </p:nvPr>
        </p:nvPicPr>
        <p:blipFill>
          <a:blip r:embed="rId3"/>
          <a:srcRect/>
          <a:stretch>
            <a:fillRect/>
          </a:stretch>
        </p:blipFill>
        <p:spPr>
          <a:xfrm>
            <a:off x="563563" y="2705100"/>
            <a:ext cx="5157787" cy="3881438"/>
          </a:xfrm>
        </p:spPr>
      </p:pic>
      <p:grpSp>
        <p:nvGrpSpPr>
          <p:cNvPr id="6" name="组合 5"/>
          <p:cNvGrpSpPr>
            <a:grpSpLocks/>
          </p:cNvGrpSpPr>
          <p:nvPr/>
        </p:nvGrpSpPr>
        <p:grpSpPr bwMode="auto">
          <a:xfrm>
            <a:off x="-357188" y="1598613"/>
            <a:ext cx="6916738" cy="4649787"/>
            <a:chOff x="-357246" y="1599218"/>
            <a:chExt cx="6916542" cy="4649182"/>
          </a:xfrm>
        </p:grpSpPr>
        <p:pic>
          <p:nvPicPr>
            <p:cNvPr id="72709" name="图片 6"/>
            <p:cNvPicPr>
              <a:picLocks noChangeAspect="1"/>
            </p:cNvPicPr>
            <p:nvPr/>
          </p:nvPicPr>
          <p:blipFill>
            <a:blip r:embed="rId4"/>
            <a:srcRect/>
            <a:stretch>
              <a:fillRect/>
            </a:stretch>
          </p:blipFill>
          <p:spPr bwMode="auto">
            <a:xfrm>
              <a:off x="441136" y="2460932"/>
              <a:ext cx="4900085" cy="3787468"/>
            </a:xfrm>
            <a:prstGeom prst="rect">
              <a:avLst/>
            </a:prstGeom>
            <a:noFill/>
            <a:ln w="9525">
              <a:noFill/>
              <a:miter lim="800000"/>
              <a:headEnd/>
              <a:tailEnd/>
            </a:ln>
          </p:spPr>
        </p:pic>
        <p:sp>
          <p:nvSpPr>
            <p:cNvPr id="3" name="文本框 2">
              <a:extLst/>
            </p:cNvPr>
            <p:cNvSpPr txBox="1">
              <a:spLocks noRot="1" noChangeAspect="1" noMove="1" noResize="1" noEditPoints="1" noAdjustHandles="1" noChangeArrowheads="1" noChangeShapeType="1" noTextEdit="1"/>
            </p:cNvSpPr>
            <p:nvPr/>
          </p:nvSpPr>
          <p:spPr>
            <a:xfrm>
              <a:off x="-357246" y="1599218"/>
              <a:ext cx="6916542" cy="1297215"/>
            </a:xfrm>
            <a:prstGeom prst="rect">
              <a:avLst/>
            </a:prstGeom>
            <a:blipFill>
              <a:blip r:embed="rId5"/>
              <a:stretch>
                <a:fillRect t="-3756" b="-47887"/>
              </a:stretch>
            </a:blipFill>
          </p:spPr>
          <p:txBody>
            <a:bodyPr/>
            <a:lstStyle/>
            <a:p>
              <a:pPr fontAlgn="auto">
                <a:spcBef>
                  <a:spcPts val="0"/>
                </a:spcBef>
                <a:spcAft>
                  <a:spcPts val="0"/>
                </a:spcAft>
                <a:defRPr/>
              </a:pPr>
              <a:r>
                <a:rPr lang="zh-CN" altLang="en-US">
                  <a:noFill/>
                  <a:latin typeface="+mn-lt"/>
                  <a:ea typeface="+mn-ea"/>
                  <a:cs typeface="+mn-cs"/>
                </a:rPr>
                <a:t> </a:t>
              </a:r>
            </a:p>
          </p:txBody>
        </p:sp>
      </p:grpSp>
      <p:sp>
        <p:nvSpPr>
          <p:cNvPr id="4" name="文本框 3">
            <a:extLst/>
          </p:cNvPr>
          <p:cNvSpPr txBox="1">
            <a:spLocks noRot="1" noChangeAspect="1" noMove="1" noResize="1" noEditPoints="1" noAdjustHandles="1" noChangeArrowheads="1" noChangeShapeType="1" noTextEdit="1"/>
          </p:cNvSpPr>
          <p:nvPr/>
        </p:nvSpPr>
        <p:spPr>
          <a:xfrm>
            <a:off x="-357246" y="1613615"/>
            <a:ext cx="7684638" cy="1297215"/>
          </a:xfrm>
          <a:prstGeom prst="rect">
            <a:avLst/>
          </a:prstGeom>
          <a:blipFill>
            <a:blip r:embed="rId6"/>
            <a:stretch>
              <a:fillRect t="-3774" b="-48585"/>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p:txBody>
          <a:bodyPr/>
          <a:lstStyle/>
          <a:p>
            <a:r>
              <a:rPr lang="zh-CN" altLang="en-US"/>
              <a:t>正则化问题</a:t>
            </a:r>
          </a:p>
        </p:txBody>
      </p:sp>
      <p:pic>
        <p:nvPicPr>
          <p:cNvPr id="74754" name="内容占位符 8"/>
          <p:cNvPicPr>
            <a:picLocks noGrp="1" noChangeAspect="1"/>
          </p:cNvPicPr>
          <p:nvPr>
            <p:ph idx="1"/>
          </p:nvPr>
        </p:nvPicPr>
        <p:blipFill>
          <a:blip r:embed="rId3"/>
          <a:srcRect/>
          <a:stretch>
            <a:fillRect/>
          </a:stretch>
        </p:blipFill>
        <p:spPr>
          <a:xfrm>
            <a:off x="1009650" y="2355850"/>
            <a:ext cx="4748213" cy="1073150"/>
          </a:xfrm>
        </p:spPr>
      </p:pic>
      <p:sp>
        <p:nvSpPr>
          <p:cNvPr id="10" name="文本框 9">
            <a:extLst/>
          </p:cNvPr>
          <p:cNvSpPr txBox="1">
            <a:spLocks noRot="1" noChangeAspect="1" noMove="1" noResize="1" noEditPoints="1" noAdjustHandles="1" noChangeArrowheads="1" noChangeShapeType="1" noTextEdit="1"/>
          </p:cNvSpPr>
          <p:nvPr/>
        </p:nvSpPr>
        <p:spPr>
          <a:xfrm>
            <a:off x="677334" y="1838528"/>
            <a:ext cx="8928557" cy="3835922"/>
          </a:xfrm>
          <a:prstGeom prst="rect">
            <a:avLst/>
          </a:prstGeom>
          <a:blipFill>
            <a:blip r:embed="rId4"/>
            <a:stretch>
              <a:fillRect l="-1229" t="-2703" r="-205" b="-3816"/>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ctrTitle" idx="4294967295"/>
          </p:nvPr>
        </p:nvSpPr>
        <p:spPr>
          <a:xfrm>
            <a:off x="914400" y="1524000"/>
            <a:ext cx="10363200" cy="1143000"/>
          </a:xfrm>
        </p:spPr>
        <p:txBody>
          <a:bodyPr anchor="ctr"/>
          <a:lstStyle/>
          <a:p>
            <a:r>
              <a:rPr lang="en-US" altLang="zh-CN">
                <a:ea typeface="宋体" charset="-122"/>
              </a:rPr>
              <a:t>SMO-Sequential Minimal Optimization</a:t>
            </a:r>
            <a:endParaRPr lang="zh-CN" altLang="en-US">
              <a:ea typeface="宋体" charset="-122"/>
            </a:endParaRPr>
          </a:p>
        </p:txBody>
      </p:sp>
      <p:sp>
        <p:nvSpPr>
          <p:cNvPr id="153603" name="副标题 2"/>
          <p:cNvSpPr>
            <a:spLocks noGrp="1"/>
          </p:cNvSpPr>
          <p:nvPr>
            <p:ph type="subTitle" idx="4294967295"/>
          </p:nvPr>
        </p:nvSpPr>
        <p:spPr>
          <a:xfrm>
            <a:off x="3657600" y="3962400"/>
            <a:ext cx="8534400" cy="762000"/>
          </a:xfrm>
        </p:spPr>
        <p:txBody>
          <a:bodyPr/>
          <a:lstStyle/>
          <a:p>
            <a:pPr marL="0" indent="0" algn="ctr" defTabSz="914400">
              <a:buFont typeface="Wingdings 3" pitchFamily="18" charset="2"/>
              <a:buNone/>
            </a:pPr>
            <a:r>
              <a:rPr lang="zh-CN" altLang="en-US" sz="2800">
                <a:ea typeface="宋体" charset="-122"/>
              </a:rPr>
              <a:t>赵丽梅 </a:t>
            </a:r>
            <a:r>
              <a:rPr lang="en-US" altLang="zh-CN" sz="2800">
                <a:ea typeface="宋体" charset="-122"/>
              </a:rPr>
              <a:t>51174500061</a:t>
            </a:r>
            <a:endParaRPr lang="zh-CN" altLang="en-US" sz="2800">
              <a:ea typeface="宋体"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idx="4294967295"/>
          </p:nvPr>
        </p:nvSpPr>
        <p:spPr>
          <a:xfrm>
            <a:off x="609600" y="304800"/>
            <a:ext cx="10972800" cy="1143000"/>
          </a:xfrm>
        </p:spPr>
        <p:txBody>
          <a:bodyPr anchor="ctr"/>
          <a:lstStyle/>
          <a:p>
            <a:r>
              <a:rPr lang="zh-CN" altLang="en-US">
                <a:ea typeface="宋体" charset="-122"/>
              </a:rPr>
              <a:t>论文</a:t>
            </a:r>
          </a:p>
        </p:txBody>
      </p:sp>
      <p:sp>
        <p:nvSpPr>
          <p:cNvPr id="155651" name="内容占位符 2"/>
          <p:cNvSpPr>
            <a:spLocks noGrp="1"/>
          </p:cNvSpPr>
          <p:nvPr>
            <p:ph idx="4294967295"/>
          </p:nvPr>
        </p:nvSpPr>
        <p:spPr>
          <a:xfrm>
            <a:off x="677863" y="2160588"/>
            <a:ext cx="8597900" cy="3881437"/>
          </a:xfrm>
        </p:spPr>
        <p:txBody>
          <a:bodyPr/>
          <a:lstStyle/>
          <a:p>
            <a:r>
              <a:rPr lang="en-US" altLang="zh-CN" sz="2800">
                <a:ea typeface="宋体" charset="-122"/>
              </a:rPr>
              <a:t>Sequential Minimal Optimization: A Fast Algorithm for Training Support Vector Machines</a:t>
            </a:r>
          </a:p>
          <a:p>
            <a:endParaRPr lang="en-US" altLang="zh-CN" sz="2800">
              <a:ea typeface="宋体" charset="-122"/>
            </a:endParaRPr>
          </a:p>
          <a:p>
            <a:pPr algn="r"/>
            <a:r>
              <a:rPr lang="en-US" altLang="zh-CN" sz="2800">
                <a:ea typeface="宋体" charset="-122"/>
              </a:rPr>
              <a:t>——John C.Platt</a:t>
            </a:r>
          </a:p>
          <a:p>
            <a:pPr algn="r"/>
            <a:endParaRPr lang="zh-CN" altLang="en-US">
              <a:ea typeface="宋体"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CD8C-51FD-4362-AADF-46F7A932B941}"/>
              </a:ext>
            </a:extLst>
          </p:cNvPr>
          <p:cNvSpPr>
            <a:spLocks noGrp="1"/>
          </p:cNvSpPr>
          <p:nvPr>
            <p:ph type="title"/>
          </p:nvPr>
        </p:nvSpPr>
        <p:spPr/>
        <p:txBody>
          <a:bodyPr/>
          <a:lstStyle/>
          <a:p>
            <a:r>
              <a:rPr lang="en-US" altLang="zh-CN" dirty="0"/>
              <a:t>“STREET”</a:t>
            </a:r>
            <a:endParaRPr lang="zh-CN" altLang="en-US" dirty="0"/>
          </a:p>
        </p:txBody>
      </p:sp>
      <p:pic>
        <p:nvPicPr>
          <p:cNvPr id="5" name="内容占位符 4">
            <a:extLst>
              <a:ext uri="{FF2B5EF4-FFF2-40B4-BE49-F238E27FC236}">
                <a16:creationId xmlns:a16="http://schemas.microsoft.com/office/drawing/2014/main" id="{E6D454C1-8867-4AA6-9606-79047D07BB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5542" y="1088564"/>
            <a:ext cx="4920915" cy="4680871"/>
          </a:xfrm>
        </p:spPr>
      </p:pic>
    </p:spTree>
    <p:extLst>
      <p:ext uri="{BB962C8B-B14F-4D97-AF65-F5344CB8AC3E}">
        <p14:creationId xmlns:p14="http://schemas.microsoft.com/office/powerpoint/2010/main" val="1831682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idx="4294967295"/>
          </p:nvPr>
        </p:nvSpPr>
        <p:spPr>
          <a:xfrm>
            <a:off x="677863" y="609600"/>
            <a:ext cx="8597900" cy="1320800"/>
          </a:xfrm>
        </p:spPr>
        <p:txBody>
          <a:bodyPr anchor="ctr"/>
          <a:lstStyle/>
          <a:p>
            <a:r>
              <a:rPr lang="en-US" altLang="zh-CN">
                <a:ea typeface="宋体" charset="-122"/>
              </a:rPr>
              <a:t>SMO</a:t>
            </a:r>
            <a:r>
              <a:rPr lang="zh-CN" altLang="en-US">
                <a:ea typeface="宋体" charset="-122"/>
              </a:rPr>
              <a:t>概念</a:t>
            </a:r>
          </a:p>
        </p:txBody>
      </p:sp>
      <p:sp>
        <p:nvSpPr>
          <p:cNvPr id="156675" name="内容占位符 2"/>
          <p:cNvSpPr>
            <a:spLocks noGrp="1"/>
          </p:cNvSpPr>
          <p:nvPr>
            <p:ph idx="4294967295"/>
          </p:nvPr>
        </p:nvSpPr>
        <p:spPr>
          <a:xfrm>
            <a:off x="406400" y="1219200"/>
            <a:ext cx="10972800" cy="4525963"/>
          </a:xfrm>
        </p:spPr>
        <p:txBody>
          <a:bodyPr/>
          <a:lstStyle/>
          <a:p>
            <a:endParaRPr lang="zh-CN" altLang="en-US">
              <a:ea typeface="宋体" charset="-122"/>
            </a:endParaRPr>
          </a:p>
          <a:p>
            <a:r>
              <a:rPr lang="zh-CN" altLang="en-US" sz="2400">
                <a:ea typeface="宋体" charset="-122"/>
              </a:rPr>
              <a:t>定义目标函数</a:t>
            </a:r>
            <a:r>
              <a:rPr lang="en-US" altLang="zh-CN" sz="2400">
                <a:ea typeface="宋体" charset="-122"/>
              </a:rPr>
              <a:t>:</a:t>
            </a:r>
          </a:p>
        </p:txBody>
      </p:sp>
      <p:pic>
        <p:nvPicPr>
          <p:cNvPr id="156676" name="Picture 4"/>
          <p:cNvPicPr>
            <a:picLocks noChangeAspect="1" noChangeArrowheads="1"/>
          </p:cNvPicPr>
          <p:nvPr/>
        </p:nvPicPr>
        <p:blipFill>
          <a:blip r:embed="rId3"/>
          <a:srcRect/>
          <a:stretch>
            <a:fillRect/>
          </a:stretch>
        </p:blipFill>
        <p:spPr bwMode="auto">
          <a:xfrm>
            <a:off x="1117600" y="1981200"/>
            <a:ext cx="7213600" cy="2182813"/>
          </a:xfrm>
          <a:prstGeom prst="rect">
            <a:avLst/>
          </a:prstGeom>
          <a:noFill/>
          <a:ln w="9525">
            <a:noFill/>
            <a:miter lim="800000"/>
            <a:headEnd/>
            <a:tailEnd/>
          </a:ln>
          <a:effectLst/>
        </p:spPr>
      </p:pic>
      <p:sp>
        <p:nvSpPr>
          <p:cNvPr id="156677" name="Text Box 5"/>
          <p:cNvSpPr txBox="1">
            <a:spLocks noChangeArrowheads="1"/>
          </p:cNvSpPr>
          <p:nvPr/>
        </p:nvSpPr>
        <p:spPr bwMode="auto">
          <a:xfrm>
            <a:off x="508000" y="4419600"/>
            <a:ext cx="10972800" cy="2647950"/>
          </a:xfrm>
          <a:prstGeom prst="rect">
            <a:avLst/>
          </a:prstGeom>
          <a:noFill/>
          <a:ln w="9525">
            <a:noFill/>
            <a:miter lim="800000"/>
            <a:headEnd/>
            <a:tailEnd/>
          </a:ln>
          <a:effectLst/>
        </p:spPr>
        <p:txBody>
          <a:bodyPr>
            <a:spAutoFit/>
          </a:bodyPr>
          <a:lstStyle/>
          <a:p>
            <a:r>
              <a:rPr lang="en-US" altLang="zh-CN" sz="2400"/>
              <a:t>(xi, yi) </a:t>
            </a:r>
            <a:r>
              <a:rPr lang="zh-CN" altLang="en-US" sz="2400"/>
              <a:t>：训练样本数据</a:t>
            </a:r>
          </a:p>
          <a:p>
            <a:r>
              <a:rPr lang="en-US" altLang="zh-CN" sz="2400"/>
              <a:t>xi</a:t>
            </a:r>
            <a:r>
              <a:rPr lang="zh-CN" altLang="en-US" sz="2400"/>
              <a:t>：样本特征</a:t>
            </a:r>
          </a:p>
          <a:p>
            <a:r>
              <a:rPr lang="en-US" altLang="zh-CN" sz="2400"/>
              <a:t>yi∈{−1,1}</a:t>
            </a:r>
            <a:r>
              <a:rPr lang="zh-CN" altLang="en-US" sz="2400"/>
              <a:t>：样本标签</a:t>
            </a:r>
          </a:p>
          <a:p>
            <a:r>
              <a:rPr lang="en-US" altLang="zh-CN" sz="2400"/>
              <a:t>C</a:t>
            </a:r>
            <a:r>
              <a:rPr lang="zh-CN" altLang="en-US" sz="2400"/>
              <a:t>：容错率，由自己设定 。</a:t>
            </a:r>
            <a:r>
              <a:rPr lang="en-US" altLang="zh-CN" sz="2400"/>
              <a:t>C</a:t>
            </a:r>
            <a:r>
              <a:rPr lang="zh-CN" altLang="en-US" sz="2400"/>
              <a:t>如果较大，分错的点就比较少，但是会产生过拟合</a:t>
            </a:r>
          </a:p>
          <a:p>
            <a:r>
              <a:rPr lang="en-US" altLang="zh-CN" sz="2400"/>
              <a:t>N</a:t>
            </a:r>
            <a:r>
              <a:rPr lang="zh-CN" altLang="en-US" sz="2400"/>
              <a:t>个参数：</a:t>
            </a:r>
            <a:r>
              <a:rPr lang="en-US" altLang="zh-CN" sz="2400"/>
              <a:t>(α1,α2,α3,...,αN)</a:t>
            </a:r>
            <a:br>
              <a:rPr lang="en-US" altLang="zh-CN" sz="2400"/>
            </a:br>
            <a:endParaRPr lang="zh-CN" altLang="en-US"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idx="4294967295"/>
          </p:nvPr>
        </p:nvSpPr>
        <p:spPr>
          <a:xfrm>
            <a:off x="609600" y="304800"/>
            <a:ext cx="10972800" cy="1143000"/>
          </a:xfrm>
        </p:spPr>
        <p:txBody>
          <a:bodyPr anchor="ctr"/>
          <a:lstStyle/>
          <a:p>
            <a:r>
              <a:rPr lang="en-US" altLang="zh-CN">
                <a:ea typeface="宋体" charset="-122"/>
              </a:rPr>
              <a:t>SMO</a:t>
            </a:r>
            <a:r>
              <a:rPr lang="zh-CN" altLang="en-US">
                <a:ea typeface="宋体" charset="-122"/>
              </a:rPr>
              <a:t>基本思想</a:t>
            </a:r>
          </a:p>
        </p:txBody>
      </p:sp>
      <p:sp>
        <p:nvSpPr>
          <p:cNvPr id="158723" name="内容占位符 2"/>
          <p:cNvSpPr>
            <a:spLocks noGrp="1"/>
          </p:cNvSpPr>
          <p:nvPr>
            <p:ph idx="4294967295"/>
          </p:nvPr>
        </p:nvSpPr>
        <p:spPr>
          <a:xfrm>
            <a:off x="677863" y="1622425"/>
            <a:ext cx="5094287" cy="4997450"/>
          </a:xfrm>
        </p:spPr>
        <p:txBody>
          <a:bodyPr/>
          <a:lstStyle/>
          <a:p>
            <a:r>
              <a:rPr lang="zh-CN" altLang="en-US" sz="2800">
                <a:ea typeface="宋体" charset="-122"/>
              </a:rPr>
              <a:t>将原问题</a:t>
            </a:r>
            <a:r>
              <a:rPr lang="zh-CN" altLang="en-US" sz="2800" b="1">
                <a:ea typeface="宋体" charset="-122"/>
              </a:rPr>
              <a:t>分解</a:t>
            </a:r>
            <a:r>
              <a:rPr lang="zh-CN" altLang="en-US" sz="2800">
                <a:ea typeface="宋体" charset="-122"/>
              </a:rPr>
              <a:t>为一系列小规模凸二次规划问题而获得原问题解</a:t>
            </a:r>
            <a:endParaRPr lang="en-US" altLang="zh-CN" sz="2800">
              <a:ea typeface="宋体" charset="-122"/>
            </a:endParaRPr>
          </a:p>
          <a:p>
            <a:r>
              <a:rPr lang="zh-CN" altLang="en-US" sz="2800">
                <a:ea typeface="宋体" charset="-122"/>
              </a:rPr>
              <a:t>每次启发式的选择两个拉格朗日乘子，同时</a:t>
            </a:r>
            <a:r>
              <a:rPr lang="zh-CN" altLang="en-US" sz="2800" b="1">
                <a:ea typeface="宋体" charset="-122"/>
              </a:rPr>
              <a:t>固定其它</a:t>
            </a:r>
            <a:r>
              <a:rPr lang="zh-CN" altLang="en-US" sz="2800">
                <a:ea typeface="宋体" charset="-122"/>
              </a:rPr>
              <a:t>拉格朗日乘子来找到这两个拉格朗日乘子的最优值，直到达到</a:t>
            </a:r>
            <a:r>
              <a:rPr lang="zh-CN" altLang="en-US" sz="2800" b="1">
                <a:ea typeface="宋体" charset="-122"/>
              </a:rPr>
              <a:t>停止条件</a:t>
            </a:r>
            <a:endParaRPr lang="zh-CN" altLang="en-US" sz="2800">
              <a:ea typeface="宋体" charset="-122"/>
            </a:endParaRPr>
          </a:p>
        </p:txBody>
      </p:sp>
      <p:pic>
        <p:nvPicPr>
          <p:cNvPr id="158724" name="Picture 2"/>
          <p:cNvPicPr>
            <a:picLocks noChangeAspect="1" noChangeArrowheads="1"/>
          </p:cNvPicPr>
          <p:nvPr/>
        </p:nvPicPr>
        <p:blipFill>
          <a:blip r:embed="rId2"/>
          <a:srcRect/>
          <a:stretch>
            <a:fillRect/>
          </a:stretch>
        </p:blipFill>
        <p:spPr bwMode="auto">
          <a:xfrm>
            <a:off x="6162675" y="1622425"/>
            <a:ext cx="4064000" cy="44196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idx="4294967295"/>
          </p:nvPr>
        </p:nvSpPr>
        <p:spPr>
          <a:xfrm>
            <a:off x="609600" y="304800"/>
            <a:ext cx="10972800" cy="1143000"/>
          </a:xfrm>
        </p:spPr>
        <p:txBody>
          <a:bodyPr anchor="ctr"/>
          <a:lstStyle/>
          <a:p>
            <a:r>
              <a:rPr lang="zh-CN" altLang="en-US">
                <a:ea typeface="宋体" charset="-122"/>
              </a:rPr>
              <a:t>定义目标函数</a:t>
            </a:r>
          </a:p>
        </p:txBody>
      </p:sp>
      <p:sp>
        <p:nvSpPr>
          <p:cNvPr id="159747" name="内容占位符 2"/>
          <p:cNvSpPr>
            <a:spLocks noGrp="1"/>
          </p:cNvSpPr>
          <p:nvPr>
            <p:ph idx="4294967295"/>
          </p:nvPr>
        </p:nvSpPr>
        <p:spPr>
          <a:xfrm>
            <a:off x="609600" y="1447800"/>
            <a:ext cx="8597900" cy="3881438"/>
          </a:xfrm>
        </p:spPr>
        <p:txBody>
          <a:bodyPr/>
          <a:lstStyle/>
          <a:p>
            <a:r>
              <a:rPr lang="zh-CN" altLang="en-US" sz="3200">
                <a:ea typeface="宋体" charset="-122"/>
              </a:rPr>
              <a:t>定义符号：</a:t>
            </a:r>
            <a:endParaRPr lang="en-US" altLang="zh-CN" sz="3200">
              <a:ea typeface="宋体" charset="-122"/>
            </a:endParaRPr>
          </a:p>
          <a:p>
            <a:endParaRPr lang="zh-CN" altLang="en-US" sz="3200">
              <a:ea typeface="宋体" charset="-122"/>
            </a:endParaRPr>
          </a:p>
        </p:txBody>
      </p:sp>
      <p:pic>
        <p:nvPicPr>
          <p:cNvPr id="159748" name="Picture 4"/>
          <p:cNvPicPr>
            <a:picLocks noChangeAspect="1" noChangeArrowheads="1"/>
          </p:cNvPicPr>
          <p:nvPr/>
        </p:nvPicPr>
        <p:blipFill>
          <a:blip r:embed="rId3"/>
          <a:srcRect/>
          <a:stretch>
            <a:fillRect/>
          </a:stretch>
        </p:blipFill>
        <p:spPr bwMode="auto">
          <a:xfrm>
            <a:off x="950913" y="2690813"/>
            <a:ext cx="9207500" cy="263842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idx="4294967295"/>
          </p:nvPr>
        </p:nvSpPr>
        <p:spPr>
          <a:xfrm>
            <a:off x="508000" y="304800"/>
            <a:ext cx="10972800" cy="838200"/>
          </a:xfrm>
        </p:spPr>
        <p:txBody>
          <a:bodyPr anchor="ctr"/>
          <a:lstStyle/>
          <a:p>
            <a:r>
              <a:rPr lang="zh-CN" altLang="en-US">
                <a:ea typeface="宋体" charset="-122"/>
              </a:rPr>
              <a:t>定义目标函数</a:t>
            </a:r>
          </a:p>
        </p:txBody>
      </p:sp>
      <p:sp>
        <p:nvSpPr>
          <p:cNvPr id="161795" name="内容占位符 2"/>
          <p:cNvSpPr>
            <a:spLocks noGrp="1"/>
          </p:cNvSpPr>
          <p:nvPr>
            <p:ph idx="4294967295"/>
          </p:nvPr>
        </p:nvSpPr>
        <p:spPr>
          <a:xfrm>
            <a:off x="609600" y="1143000"/>
            <a:ext cx="10972800" cy="4525963"/>
          </a:xfrm>
        </p:spPr>
        <p:txBody>
          <a:bodyPr/>
          <a:lstStyle/>
          <a:p>
            <a:r>
              <a:rPr lang="zh-CN" altLang="en-US" sz="2800">
                <a:ea typeface="宋体" charset="-122"/>
              </a:rPr>
              <a:t>化简目标函数</a:t>
            </a:r>
            <a:endParaRPr lang="en-US" altLang="zh-CN" sz="2800">
              <a:ea typeface="宋体" charset="-122"/>
            </a:endParaRPr>
          </a:p>
          <a:p>
            <a:endParaRPr lang="zh-CN" altLang="en-US" sz="2800">
              <a:ea typeface="宋体" charset="-122"/>
            </a:endParaRPr>
          </a:p>
        </p:txBody>
      </p:sp>
      <p:pic>
        <p:nvPicPr>
          <p:cNvPr id="161796" name="Picture 4"/>
          <p:cNvPicPr>
            <a:picLocks noChangeAspect="1" noChangeArrowheads="1"/>
          </p:cNvPicPr>
          <p:nvPr/>
        </p:nvPicPr>
        <p:blipFill>
          <a:blip r:embed="rId3"/>
          <a:srcRect/>
          <a:stretch>
            <a:fillRect/>
          </a:stretch>
        </p:blipFill>
        <p:spPr bwMode="auto">
          <a:xfrm>
            <a:off x="1016000" y="1905000"/>
            <a:ext cx="9975850" cy="469741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idx="4294967295"/>
          </p:nvPr>
        </p:nvSpPr>
        <p:spPr>
          <a:xfrm>
            <a:off x="711200" y="246063"/>
            <a:ext cx="8597900" cy="969962"/>
          </a:xfrm>
        </p:spPr>
        <p:txBody>
          <a:bodyPr anchor="ctr"/>
          <a:lstStyle/>
          <a:p>
            <a:r>
              <a:rPr lang="zh-CN" altLang="en-US">
                <a:ea typeface="宋体" charset="-122"/>
              </a:rPr>
              <a:t>定义目标函数</a:t>
            </a:r>
          </a:p>
        </p:txBody>
      </p:sp>
      <p:sp>
        <p:nvSpPr>
          <p:cNvPr id="163843" name="内容占位符 2"/>
          <p:cNvSpPr>
            <a:spLocks noGrp="1"/>
          </p:cNvSpPr>
          <p:nvPr>
            <p:ph idx="4294967295"/>
          </p:nvPr>
        </p:nvSpPr>
        <p:spPr>
          <a:xfrm>
            <a:off x="508000" y="1143000"/>
            <a:ext cx="10972800" cy="4525963"/>
          </a:xfrm>
        </p:spPr>
        <p:txBody>
          <a:bodyPr/>
          <a:lstStyle/>
          <a:p>
            <a:r>
              <a:rPr lang="zh-CN" altLang="en-US" sz="2800">
                <a:ea typeface="宋体" charset="-122"/>
              </a:rPr>
              <a:t>化简目标函数（视为一个</a:t>
            </a:r>
            <a:r>
              <a:rPr lang="zh-CN" altLang="en-US" sz="2800" b="1">
                <a:ea typeface="宋体" charset="-122"/>
              </a:rPr>
              <a:t>二元函数</a:t>
            </a:r>
            <a:r>
              <a:rPr lang="zh-CN" altLang="en-US" sz="2800">
                <a:ea typeface="宋体" charset="-122"/>
              </a:rPr>
              <a:t>）</a:t>
            </a:r>
            <a:endParaRPr lang="en-US" altLang="zh-CN" sz="2800">
              <a:ea typeface="宋体" charset="-122"/>
            </a:endParaRPr>
          </a:p>
          <a:p>
            <a:endParaRPr lang="zh-CN" altLang="en-US" sz="2800">
              <a:ea typeface="宋体" charset="-122"/>
            </a:endParaRPr>
          </a:p>
        </p:txBody>
      </p:sp>
      <p:pic>
        <p:nvPicPr>
          <p:cNvPr id="163844" name="Picture 4"/>
          <p:cNvPicPr>
            <a:picLocks noChangeAspect="1" noChangeArrowheads="1"/>
          </p:cNvPicPr>
          <p:nvPr/>
        </p:nvPicPr>
        <p:blipFill>
          <a:blip r:embed="rId3"/>
          <a:srcRect/>
          <a:stretch>
            <a:fillRect/>
          </a:stretch>
        </p:blipFill>
        <p:spPr bwMode="auto">
          <a:xfrm>
            <a:off x="711200" y="1828800"/>
            <a:ext cx="9448800" cy="46482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idx="4294967295"/>
          </p:nvPr>
        </p:nvSpPr>
        <p:spPr>
          <a:xfrm>
            <a:off x="406400" y="381000"/>
            <a:ext cx="10972800" cy="762000"/>
          </a:xfrm>
        </p:spPr>
        <p:txBody>
          <a:bodyPr anchor="ctr"/>
          <a:lstStyle/>
          <a:p>
            <a:r>
              <a:rPr lang="zh-CN" altLang="en-US">
                <a:ea typeface="宋体" charset="-122"/>
              </a:rPr>
              <a:t>定义目标函数</a:t>
            </a:r>
          </a:p>
        </p:txBody>
      </p:sp>
      <p:sp>
        <p:nvSpPr>
          <p:cNvPr id="165891" name="内容占位符 2"/>
          <p:cNvSpPr>
            <a:spLocks noGrp="1"/>
          </p:cNvSpPr>
          <p:nvPr>
            <p:ph idx="4294967295"/>
          </p:nvPr>
        </p:nvSpPr>
        <p:spPr>
          <a:xfrm>
            <a:off x="508000" y="1219200"/>
            <a:ext cx="10972800" cy="4953000"/>
          </a:xfrm>
        </p:spPr>
        <p:txBody>
          <a:bodyPr/>
          <a:lstStyle/>
          <a:p>
            <a:r>
              <a:rPr lang="zh-CN" altLang="en-US" sz="2800">
                <a:ea typeface="宋体" charset="-122"/>
              </a:rPr>
              <a:t>化简目标函数（视为</a:t>
            </a:r>
            <a:r>
              <a:rPr lang="zh-CN" altLang="en-US" sz="2800" b="1">
                <a:ea typeface="宋体" charset="-122"/>
              </a:rPr>
              <a:t>一元函数</a:t>
            </a:r>
            <a:r>
              <a:rPr lang="zh-CN" altLang="en-US" sz="2800">
                <a:ea typeface="宋体" charset="-122"/>
              </a:rPr>
              <a:t>）</a:t>
            </a:r>
            <a:endParaRPr lang="en-US" altLang="zh-CN" sz="2800">
              <a:ea typeface="宋体" charset="-122"/>
            </a:endParaRPr>
          </a:p>
          <a:p>
            <a:endParaRPr lang="zh-CN" altLang="en-US" sz="2400">
              <a:ea typeface="宋体" charset="-122"/>
            </a:endParaRPr>
          </a:p>
        </p:txBody>
      </p:sp>
      <p:pic>
        <p:nvPicPr>
          <p:cNvPr id="165892" name="Picture 4"/>
          <p:cNvPicPr>
            <a:picLocks noChangeAspect="1" noChangeArrowheads="1"/>
          </p:cNvPicPr>
          <p:nvPr/>
        </p:nvPicPr>
        <p:blipFill>
          <a:blip r:embed="rId2"/>
          <a:srcRect/>
          <a:stretch>
            <a:fillRect/>
          </a:stretch>
        </p:blipFill>
        <p:spPr bwMode="auto">
          <a:xfrm>
            <a:off x="657225" y="1860550"/>
            <a:ext cx="9299575" cy="4311650"/>
          </a:xfrm>
          <a:prstGeom prst="rect">
            <a:avLst/>
          </a:prstGeom>
          <a:noFill/>
          <a:ln w="9525">
            <a:noFill/>
            <a:miter lim="800000"/>
            <a:headEnd/>
            <a:tailEnd/>
          </a:ln>
          <a:effectLst/>
        </p:spPr>
      </p:pic>
      <p:sp>
        <p:nvSpPr>
          <p:cNvPr id="165893" name="Rectangle 5"/>
          <p:cNvSpPr>
            <a:spLocks noChangeArrowheads="1"/>
          </p:cNvSpPr>
          <p:nvPr/>
        </p:nvSpPr>
        <p:spPr bwMode="auto">
          <a:xfrm>
            <a:off x="939800" y="5038725"/>
            <a:ext cx="8734425" cy="914400"/>
          </a:xfrm>
          <a:prstGeom prst="rect">
            <a:avLst/>
          </a:prstGeom>
          <a:noFill/>
          <a:ln w="9525">
            <a:solidFill>
              <a:srgbClr val="FF0000"/>
            </a:solidFill>
            <a:miter lim="800000"/>
            <a:headEnd/>
            <a:tailEnd/>
          </a:ln>
          <a:effectLst/>
        </p:spPr>
        <p:txBody>
          <a:bodyPr wrap="none" anchor="ctr"/>
          <a:lstStyle/>
          <a:p>
            <a:endParaRPr lang="zh-CN" altLang="en-US"/>
          </a:p>
        </p:txBody>
      </p:sp>
      <p:sp>
        <p:nvSpPr>
          <p:cNvPr id="165894" name="Rectangle 6"/>
          <p:cNvSpPr>
            <a:spLocks noChangeArrowheads="1"/>
          </p:cNvSpPr>
          <p:nvPr/>
        </p:nvSpPr>
        <p:spPr bwMode="auto">
          <a:xfrm>
            <a:off x="2197100" y="4191000"/>
            <a:ext cx="2743200" cy="457200"/>
          </a:xfrm>
          <a:prstGeom prst="rect">
            <a:avLst/>
          </a:prstGeom>
          <a:noFill/>
          <a:ln w="9525">
            <a:solidFill>
              <a:srgbClr val="FF6600"/>
            </a:solidFill>
            <a:miter lim="800000"/>
            <a:headEnd/>
            <a:tailEnd/>
          </a:ln>
          <a:effectLst/>
        </p:spPr>
        <p:txBody>
          <a:bodyPr wrap="none" anchor="ct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idx="4294967295"/>
          </p:nvPr>
        </p:nvSpPr>
        <p:spPr>
          <a:xfrm>
            <a:off x="406400" y="381000"/>
            <a:ext cx="10972800" cy="762000"/>
          </a:xfrm>
        </p:spPr>
        <p:txBody>
          <a:bodyPr anchor="ctr"/>
          <a:lstStyle/>
          <a:p>
            <a:r>
              <a:rPr lang="zh-CN" altLang="en-US">
                <a:ea typeface="宋体" charset="-122"/>
              </a:rPr>
              <a:t>定义目标函数</a:t>
            </a:r>
          </a:p>
        </p:txBody>
      </p:sp>
      <p:sp>
        <p:nvSpPr>
          <p:cNvPr id="166915" name="内容占位符 2"/>
          <p:cNvSpPr>
            <a:spLocks noGrp="1"/>
          </p:cNvSpPr>
          <p:nvPr>
            <p:ph idx="4294967295"/>
          </p:nvPr>
        </p:nvSpPr>
        <p:spPr>
          <a:xfrm>
            <a:off x="508000" y="1219200"/>
            <a:ext cx="10972800" cy="4953000"/>
          </a:xfrm>
        </p:spPr>
        <p:txBody>
          <a:bodyPr/>
          <a:lstStyle/>
          <a:p>
            <a:r>
              <a:rPr lang="zh-CN" altLang="en-US" sz="2800">
                <a:ea typeface="宋体" charset="-122"/>
              </a:rPr>
              <a:t>对一元函数求极值点</a:t>
            </a:r>
          </a:p>
          <a:p>
            <a:endParaRPr lang="zh-CN" altLang="en-US" sz="2800">
              <a:ea typeface="宋体" charset="-122"/>
            </a:endParaRPr>
          </a:p>
          <a:p>
            <a:endParaRPr lang="zh-CN" altLang="en-US">
              <a:ea typeface="宋体" charset="-122"/>
            </a:endParaRPr>
          </a:p>
          <a:p>
            <a:endParaRPr lang="zh-CN" altLang="en-US">
              <a:ea typeface="宋体" charset="-122"/>
            </a:endParaRPr>
          </a:p>
        </p:txBody>
      </p:sp>
      <p:pic>
        <p:nvPicPr>
          <p:cNvPr id="166916" name="Picture 4"/>
          <p:cNvPicPr>
            <a:picLocks noChangeAspect="1" noChangeArrowheads="1"/>
          </p:cNvPicPr>
          <p:nvPr/>
        </p:nvPicPr>
        <p:blipFill>
          <a:blip r:embed="rId3"/>
          <a:srcRect/>
          <a:stretch>
            <a:fillRect/>
          </a:stretch>
        </p:blipFill>
        <p:spPr bwMode="auto">
          <a:xfrm>
            <a:off x="1016000" y="1981200"/>
            <a:ext cx="10160000" cy="838200"/>
          </a:xfrm>
          <a:prstGeom prst="rect">
            <a:avLst/>
          </a:prstGeom>
          <a:noFill/>
          <a:ln w="9525">
            <a:noFill/>
            <a:miter lim="800000"/>
            <a:headEnd/>
            <a:tailEnd/>
          </a:ln>
          <a:effectLst/>
        </p:spPr>
      </p:pic>
      <p:pic>
        <p:nvPicPr>
          <p:cNvPr id="166917" name="Picture 5"/>
          <p:cNvPicPr>
            <a:picLocks noChangeAspect="1" noChangeArrowheads="1"/>
          </p:cNvPicPr>
          <p:nvPr/>
        </p:nvPicPr>
        <p:blipFill>
          <a:blip r:embed="rId4"/>
          <a:srcRect/>
          <a:stretch>
            <a:fillRect/>
          </a:stretch>
        </p:blipFill>
        <p:spPr bwMode="auto">
          <a:xfrm>
            <a:off x="1016000" y="2895600"/>
            <a:ext cx="8072438" cy="3581400"/>
          </a:xfrm>
          <a:prstGeom prst="rect">
            <a:avLst/>
          </a:prstGeom>
          <a:noFill/>
          <a:ln w="9525">
            <a:noFill/>
            <a:miter lim="800000"/>
            <a:headEnd/>
            <a:tailEnd/>
          </a:ln>
          <a:effectLst/>
        </p:spPr>
      </p:pic>
      <p:sp>
        <p:nvSpPr>
          <p:cNvPr id="166918" name="Rectangle 6"/>
          <p:cNvSpPr>
            <a:spLocks noChangeArrowheads="1"/>
          </p:cNvSpPr>
          <p:nvPr/>
        </p:nvSpPr>
        <p:spPr bwMode="auto">
          <a:xfrm>
            <a:off x="1727200" y="5410200"/>
            <a:ext cx="7966075" cy="762000"/>
          </a:xfrm>
          <a:prstGeom prst="rect">
            <a:avLst/>
          </a:prstGeom>
          <a:noFill/>
          <a:ln w="9525">
            <a:solidFill>
              <a:srgbClr val="FF0000"/>
            </a:solidFill>
            <a:miter lim="800000"/>
            <a:headEnd/>
            <a:tailEnd/>
          </a:ln>
          <a:effectLst/>
        </p:spPr>
        <p:txBody>
          <a:bodyPr wrap="none" anchor="ct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idx="4294967295"/>
          </p:nvPr>
        </p:nvSpPr>
        <p:spPr>
          <a:xfrm>
            <a:off x="406400" y="381000"/>
            <a:ext cx="10972800" cy="762000"/>
          </a:xfrm>
        </p:spPr>
        <p:txBody>
          <a:bodyPr anchor="ctr"/>
          <a:lstStyle/>
          <a:p>
            <a:r>
              <a:rPr lang="zh-CN" altLang="en-US">
                <a:ea typeface="宋体" charset="-122"/>
              </a:rPr>
              <a:t>定义目标函数</a:t>
            </a:r>
          </a:p>
        </p:txBody>
      </p:sp>
      <p:sp>
        <p:nvSpPr>
          <p:cNvPr id="168963" name="内容占位符 2"/>
          <p:cNvSpPr>
            <a:spLocks noGrp="1"/>
          </p:cNvSpPr>
          <p:nvPr>
            <p:ph idx="4294967295"/>
          </p:nvPr>
        </p:nvSpPr>
        <p:spPr>
          <a:xfrm>
            <a:off x="508000" y="1219200"/>
            <a:ext cx="10972800" cy="4953000"/>
          </a:xfrm>
        </p:spPr>
        <p:txBody>
          <a:bodyPr/>
          <a:lstStyle/>
          <a:p>
            <a:r>
              <a:rPr lang="zh-CN" altLang="en-US" sz="2400">
                <a:ea typeface="宋体" charset="-122"/>
              </a:rPr>
              <a:t>假设</a:t>
            </a:r>
            <a:r>
              <a:rPr lang="en-US" altLang="zh-CN" sz="2400">
                <a:ea typeface="宋体" charset="-122"/>
              </a:rPr>
              <a:t>SVM</a:t>
            </a:r>
            <a:r>
              <a:rPr lang="zh-CN" altLang="en-US" sz="2400">
                <a:ea typeface="宋体" charset="-122"/>
              </a:rPr>
              <a:t>超平面的模型为</a:t>
            </a:r>
            <a:endParaRPr lang="en-US" altLang="zh-CN" sz="2400">
              <a:ea typeface="宋体" charset="-122"/>
            </a:endParaRPr>
          </a:p>
          <a:p>
            <a:r>
              <a:rPr lang="zh-CN" altLang="en-US" sz="2400">
                <a:ea typeface="宋体" charset="-122"/>
              </a:rPr>
              <a:t>将推导出的</a:t>
            </a:r>
            <a:r>
              <a:rPr lang="en-US" altLang="zh-CN" sz="2400">
                <a:ea typeface="宋体" charset="-122"/>
              </a:rPr>
              <a:t>w</a:t>
            </a:r>
            <a:r>
              <a:rPr lang="zh-CN" altLang="en-US" sz="2400">
                <a:ea typeface="宋体" charset="-122"/>
              </a:rPr>
              <a:t>的表达式带入得</a:t>
            </a:r>
          </a:p>
          <a:p>
            <a:endParaRPr lang="zh-CN" altLang="en-US" sz="2400">
              <a:ea typeface="宋体" charset="-122"/>
            </a:endParaRPr>
          </a:p>
          <a:p>
            <a:endParaRPr lang="zh-CN" altLang="en-US">
              <a:ea typeface="宋体" charset="-122"/>
            </a:endParaRPr>
          </a:p>
          <a:p>
            <a:r>
              <a:rPr lang="en-US" altLang="zh-CN" sz="2800">
                <a:ea typeface="宋体" charset="-122"/>
              </a:rPr>
              <a:t>f(xi)</a:t>
            </a:r>
            <a:r>
              <a:rPr lang="zh-CN" altLang="en-US" sz="2800">
                <a:ea typeface="宋体" charset="-122"/>
              </a:rPr>
              <a:t>表示样本</a:t>
            </a:r>
            <a:r>
              <a:rPr lang="en-US" altLang="zh-CN" sz="2800">
                <a:ea typeface="宋体" charset="-122"/>
              </a:rPr>
              <a:t>xi</a:t>
            </a:r>
            <a:r>
              <a:rPr lang="zh-CN" altLang="en-US" sz="2800">
                <a:ea typeface="宋体" charset="-122"/>
              </a:rPr>
              <a:t>的预测值</a:t>
            </a:r>
            <a:r>
              <a:rPr lang="en-US" altLang="zh-CN" sz="2800">
                <a:ea typeface="宋体" charset="-122"/>
              </a:rPr>
              <a:t>,yi</a:t>
            </a:r>
            <a:r>
              <a:rPr lang="zh-CN" altLang="en-US" sz="2800">
                <a:ea typeface="宋体" charset="-122"/>
              </a:rPr>
              <a:t>表示样本</a:t>
            </a:r>
            <a:r>
              <a:rPr lang="en-US" altLang="zh-CN" sz="2800">
                <a:ea typeface="宋体" charset="-122"/>
              </a:rPr>
              <a:t>xi</a:t>
            </a:r>
            <a:r>
              <a:rPr lang="zh-CN" altLang="en-US" sz="2800">
                <a:ea typeface="宋体" charset="-122"/>
              </a:rPr>
              <a:t>的真实值，定义</a:t>
            </a:r>
            <a:r>
              <a:rPr lang="en-US" altLang="zh-CN" sz="2800">
                <a:ea typeface="宋体" charset="-122"/>
              </a:rPr>
              <a:t>Ei</a:t>
            </a:r>
            <a:r>
              <a:rPr lang="zh-CN" altLang="en-US" sz="2800">
                <a:ea typeface="宋体" charset="-122"/>
              </a:rPr>
              <a:t>表示预测值与真实值之差为：</a:t>
            </a:r>
          </a:p>
          <a:p>
            <a:r>
              <a:rPr lang="zh-CN" altLang="en-US">
                <a:ea typeface="宋体" charset="-122"/>
              </a:rPr>
              <a:t> </a:t>
            </a:r>
          </a:p>
          <a:p>
            <a:endParaRPr lang="zh-CN" altLang="en-US">
              <a:ea typeface="宋体" charset="-122"/>
            </a:endParaRPr>
          </a:p>
          <a:p>
            <a:endParaRPr lang="zh-CN" altLang="en-US">
              <a:ea typeface="宋体" charset="-122"/>
            </a:endParaRPr>
          </a:p>
        </p:txBody>
      </p:sp>
      <p:pic>
        <p:nvPicPr>
          <p:cNvPr id="168964" name="Picture 4"/>
          <p:cNvPicPr>
            <a:picLocks noChangeAspect="1" noChangeArrowheads="1"/>
          </p:cNvPicPr>
          <p:nvPr/>
        </p:nvPicPr>
        <p:blipFill>
          <a:blip r:embed="rId3"/>
          <a:srcRect/>
          <a:stretch>
            <a:fillRect/>
          </a:stretch>
        </p:blipFill>
        <p:spPr bwMode="auto">
          <a:xfrm>
            <a:off x="2844800" y="2451100"/>
            <a:ext cx="5080000" cy="520700"/>
          </a:xfrm>
          <a:prstGeom prst="rect">
            <a:avLst/>
          </a:prstGeom>
          <a:noFill/>
          <a:ln w="9525">
            <a:noFill/>
            <a:miter lim="800000"/>
            <a:headEnd/>
            <a:tailEnd/>
          </a:ln>
          <a:effectLst/>
        </p:spPr>
      </p:pic>
      <p:pic>
        <p:nvPicPr>
          <p:cNvPr id="168965" name="Picture 5"/>
          <p:cNvPicPr>
            <a:picLocks noChangeAspect="1" noChangeArrowheads="1"/>
          </p:cNvPicPr>
          <p:nvPr/>
        </p:nvPicPr>
        <p:blipFill>
          <a:blip r:embed="rId4"/>
          <a:srcRect/>
          <a:stretch>
            <a:fillRect/>
          </a:stretch>
        </p:blipFill>
        <p:spPr bwMode="auto">
          <a:xfrm>
            <a:off x="3541713" y="4495800"/>
            <a:ext cx="3754437" cy="773113"/>
          </a:xfrm>
          <a:prstGeom prst="rect">
            <a:avLst/>
          </a:prstGeom>
          <a:noFill/>
          <a:ln w="9525">
            <a:noFill/>
            <a:miter lim="800000"/>
            <a:headEnd/>
            <a:tailEnd/>
          </a:ln>
          <a:effectLst/>
        </p:spPr>
      </p:pic>
      <p:pic>
        <p:nvPicPr>
          <p:cNvPr id="168966" name="Picture 6"/>
          <p:cNvPicPr>
            <a:picLocks noChangeAspect="1" noChangeArrowheads="1"/>
          </p:cNvPicPr>
          <p:nvPr/>
        </p:nvPicPr>
        <p:blipFill>
          <a:blip r:embed="rId5"/>
          <a:srcRect/>
          <a:stretch>
            <a:fillRect/>
          </a:stretch>
        </p:blipFill>
        <p:spPr bwMode="auto">
          <a:xfrm>
            <a:off x="4267200" y="1143000"/>
            <a:ext cx="2438400" cy="51435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idx="4294967295"/>
          </p:nvPr>
        </p:nvSpPr>
        <p:spPr>
          <a:xfrm>
            <a:off x="406400" y="381000"/>
            <a:ext cx="10972800" cy="762000"/>
          </a:xfrm>
        </p:spPr>
        <p:txBody>
          <a:bodyPr anchor="ctr"/>
          <a:lstStyle/>
          <a:p>
            <a:r>
              <a:rPr lang="zh-CN" altLang="en-US">
                <a:ea typeface="宋体" charset="-122"/>
              </a:rPr>
              <a:t>定义目标函数</a:t>
            </a:r>
          </a:p>
        </p:txBody>
      </p:sp>
      <p:sp>
        <p:nvSpPr>
          <p:cNvPr id="171011" name="内容占位符 2"/>
          <p:cNvSpPr>
            <a:spLocks noGrp="1"/>
          </p:cNvSpPr>
          <p:nvPr>
            <p:ph idx="4294967295"/>
          </p:nvPr>
        </p:nvSpPr>
        <p:spPr>
          <a:xfrm>
            <a:off x="508000" y="1219200"/>
            <a:ext cx="10972800" cy="4953000"/>
          </a:xfrm>
        </p:spPr>
        <p:txBody>
          <a:bodyPr/>
          <a:lstStyle/>
          <a:p>
            <a:r>
              <a:rPr lang="zh-CN" altLang="en-US" sz="2800">
                <a:ea typeface="宋体" charset="-122"/>
              </a:rPr>
              <a:t>化简</a:t>
            </a:r>
          </a:p>
          <a:p>
            <a:r>
              <a:rPr lang="zh-CN" altLang="en-US" sz="2800">
                <a:ea typeface="宋体" charset="-122"/>
              </a:rPr>
              <a:t>得：</a:t>
            </a:r>
          </a:p>
          <a:p>
            <a:endParaRPr lang="zh-CN" altLang="en-US">
              <a:ea typeface="宋体" charset="-122"/>
            </a:endParaRPr>
          </a:p>
          <a:p>
            <a:r>
              <a:rPr lang="zh-CN" altLang="en-US">
                <a:ea typeface="宋体" charset="-122"/>
              </a:rPr>
              <a:t> </a:t>
            </a:r>
          </a:p>
          <a:p>
            <a:r>
              <a:rPr lang="zh-CN" altLang="en-US" sz="2800">
                <a:ea typeface="宋体" charset="-122"/>
              </a:rPr>
              <a:t>带入</a:t>
            </a:r>
          </a:p>
          <a:p>
            <a:r>
              <a:rPr lang="zh-CN" altLang="en-US" sz="2800">
                <a:ea typeface="宋体" charset="-122"/>
              </a:rPr>
              <a:t>并记</a:t>
            </a:r>
          </a:p>
          <a:p>
            <a:r>
              <a:rPr lang="zh-CN" altLang="en-US" sz="2800">
                <a:ea typeface="宋体" charset="-122"/>
              </a:rPr>
              <a:t>得：</a:t>
            </a:r>
          </a:p>
          <a:p>
            <a:endParaRPr lang="en-US" altLang="zh-CN" sz="2800">
              <a:ea typeface="宋体" charset="-122"/>
            </a:endParaRPr>
          </a:p>
          <a:p>
            <a:endParaRPr lang="zh-CN" altLang="en-US">
              <a:ea typeface="宋体" charset="-122"/>
            </a:endParaRPr>
          </a:p>
          <a:p>
            <a:pPr>
              <a:buFont typeface="Wingdings 3" pitchFamily="18" charset="2"/>
              <a:buNone/>
            </a:pPr>
            <a:endParaRPr lang="zh-CN" altLang="en-US">
              <a:ea typeface="宋体" charset="-122"/>
            </a:endParaRPr>
          </a:p>
        </p:txBody>
      </p:sp>
      <p:pic>
        <p:nvPicPr>
          <p:cNvPr id="171012" name="Picture 4"/>
          <p:cNvPicPr>
            <a:picLocks noChangeAspect="1" noChangeArrowheads="1"/>
          </p:cNvPicPr>
          <p:nvPr/>
        </p:nvPicPr>
        <p:blipFill>
          <a:blip r:embed="rId3"/>
          <a:srcRect/>
          <a:stretch>
            <a:fillRect/>
          </a:stretch>
        </p:blipFill>
        <p:spPr bwMode="auto">
          <a:xfrm>
            <a:off x="1930400" y="1219200"/>
            <a:ext cx="8636000" cy="533400"/>
          </a:xfrm>
          <a:prstGeom prst="rect">
            <a:avLst/>
          </a:prstGeom>
          <a:noFill/>
          <a:ln w="9525">
            <a:noFill/>
            <a:miter lim="800000"/>
            <a:headEnd/>
            <a:tailEnd/>
          </a:ln>
          <a:effectLst/>
        </p:spPr>
      </p:pic>
      <p:pic>
        <p:nvPicPr>
          <p:cNvPr id="171013" name="Picture 5"/>
          <p:cNvPicPr>
            <a:picLocks noChangeAspect="1" noChangeArrowheads="1"/>
          </p:cNvPicPr>
          <p:nvPr/>
        </p:nvPicPr>
        <p:blipFill>
          <a:blip r:embed="rId4"/>
          <a:srcRect/>
          <a:stretch>
            <a:fillRect/>
          </a:stretch>
        </p:blipFill>
        <p:spPr bwMode="auto">
          <a:xfrm>
            <a:off x="1828800" y="1962150"/>
            <a:ext cx="7518400" cy="914400"/>
          </a:xfrm>
          <a:prstGeom prst="rect">
            <a:avLst/>
          </a:prstGeom>
          <a:noFill/>
          <a:ln w="9525">
            <a:noFill/>
            <a:miter lim="800000"/>
            <a:headEnd/>
            <a:tailEnd/>
          </a:ln>
          <a:effectLst/>
        </p:spPr>
      </p:pic>
      <p:pic>
        <p:nvPicPr>
          <p:cNvPr id="171014" name="Picture 6"/>
          <p:cNvPicPr>
            <a:picLocks noChangeAspect="1" noChangeArrowheads="1"/>
          </p:cNvPicPr>
          <p:nvPr/>
        </p:nvPicPr>
        <p:blipFill>
          <a:blip r:embed="rId5"/>
          <a:srcRect/>
          <a:stretch>
            <a:fillRect/>
          </a:stretch>
        </p:blipFill>
        <p:spPr bwMode="auto">
          <a:xfrm>
            <a:off x="1930400" y="3162300"/>
            <a:ext cx="2952750" cy="533400"/>
          </a:xfrm>
          <a:prstGeom prst="rect">
            <a:avLst/>
          </a:prstGeom>
          <a:noFill/>
          <a:ln w="9525">
            <a:noFill/>
            <a:miter lim="800000"/>
            <a:headEnd/>
            <a:tailEnd/>
          </a:ln>
          <a:effectLst/>
        </p:spPr>
      </p:pic>
      <p:pic>
        <p:nvPicPr>
          <p:cNvPr id="171015" name="Picture 7"/>
          <p:cNvPicPr>
            <a:picLocks noChangeAspect="1" noChangeArrowheads="1"/>
          </p:cNvPicPr>
          <p:nvPr/>
        </p:nvPicPr>
        <p:blipFill>
          <a:blip r:embed="rId6"/>
          <a:srcRect/>
          <a:stretch>
            <a:fillRect/>
          </a:stretch>
        </p:blipFill>
        <p:spPr bwMode="auto">
          <a:xfrm>
            <a:off x="1930400" y="3810000"/>
            <a:ext cx="2952750" cy="615950"/>
          </a:xfrm>
          <a:prstGeom prst="rect">
            <a:avLst/>
          </a:prstGeom>
          <a:noFill/>
          <a:ln w="9525">
            <a:noFill/>
            <a:miter lim="800000"/>
            <a:headEnd/>
            <a:tailEnd/>
          </a:ln>
          <a:effectLst/>
        </p:spPr>
      </p:pic>
      <p:pic>
        <p:nvPicPr>
          <p:cNvPr id="171016" name="Picture 8"/>
          <p:cNvPicPr>
            <a:picLocks noChangeAspect="1" noChangeArrowheads="1"/>
          </p:cNvPicPr>
          <p:nvPr/>
        </p:nvPicPr>
        <p:blipFill>
          <a:blip r:embed="rId7"/>
          <a:srcRect/>
          <a:stretch>
            <a:fillRect/>
          </a:stretch>
        </p:blipFill>
        <p:spPr bwMode="auto">
          <a:xfrm>
            <a:off x="1885950" y="4579938"/>
            <a:ext cx="5994400" cy="1217612"/>
          </a:xfrm>
          <a:prstGeom prst="rect">
            <a:avLst/>
          </a:prstGeom>
          <a:noFill/>
          <a:ln w="9525">
            <a:noFill/>
            <a:miter lim="800000"/>
            <a:headEnd/>
            <a:tailEnd/>
          </a:ln>
          <a:effectLst/>
        </p:spPr>
      </p:pic>
      <p:sp>
        <p:nvSpPr>
          <p:cNvPr id="171017" name="AutoShape 9"/>
          <p:cNvSpPr>
            <a:spLocks noChangeArrowheads="1"/>
          </p:cNvSpPr>
          <p:nvPr/>
        </p:nvSpPr>
        <p:spPr bwMode="auto">
          <a:xfrm>
            <a:off x="5689600" y="3200400"/>
            <a:ext cx="3251200" cy="762000"/>
          </a:xfrm>
          <a:prstGeom prst="wedgeEllipseCallout">
            <a:avLst>
              <a:gd name="adj1" fmla="val -43750"/>
              <a:gd name="adj2" fmla="val 92083"/>
            </a:avLst>
          </a:prstGeom>
          <a:noFill/>
          <a:ln w="9525">
            <a:solidFill>
              <a:schemeClr val="tx1"/>
            </a:solidFill>
            <a:miter lim="800000"/>
            <a:headEnd/>
            <a:tailEnd/>
          </a:ln>
          <a:effectLst/>
        </p:spPr>
        <p:txBody>
          <a:bodyPr/>
          <a:lstStyle/>
          <a:p>
            <a:pPr algn="ctr"/>
            <a:r>
              <a:rPr lang="zh-CN" altLang="en-US" b="1"/>
              <a:t>这里假定       </a:t>
            </a:r>
            <a:r>
              <a:rPr lang="en-US" altLang="zh-CN" b="1"/>
              <a:t>&gt;0</a:t>
            </a:r>
          </a:p>
        </p:txBody>
      </p:sp>
      <p:pic>
        <p:nvPicPr>
          <p:cNvPr id="171018" name="Picture 10"/>
          <p:cNvPicPr>
            <a:picLocks noChangeAspect="1" noChangeArrowheads="1"/>
          </p:cNvPicPr>
          <p:nvPr/>
        </p:nvPicPr>
        <p:blipFill>
          <a:blip r:embed="rId8"/>
          <a:srcRect/>
          <a:stretch>
            <a:fillRect/>
          </a:stretch>
        </p:blipFill>
        <p:spPr bwMode="auto">
          <a:xfrm>
            <a:off x="7473950" y="3390900"/>
            <a:ext cx="406400" cy="3048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p:cNvSpPr>
          <p:nvPr>
            <p:ph type="title"/>
          </p:nvPr>
        </p:nvSpPr>
        <p:spPr>
          <a:xfrm>
            <a:off x="677863" y="260350"/>
            <a:ext cx="8597900" cy="1111250"/>
          </a:xfrm>
        </p:spPr>
        <p:txBody>
          <a:bodyPr/>
          <a:lstStyle/>
          <a:p>
            <a:r>
              <a:rPr lang="zh-CN" altLang="en-US">
                <a:ea typeface="宋体" charset="-122"/>
              </a:rPr>
              <a:t>对原始解修剪</a:t>
            </a:r>
          </a:p>
        </p:txBody>
      </p:sp>
      <p:sp>
        <p:nvSpPr>
          <p:cNvPr id="173059" name="Rectangle 3"/>
          <p:cNvSpPr>
            <a:spLocks noGrp="1"/>
          </p:cNvSpPr>
          <p:nvPr>
            <p:ph type="body" idx="1"/>
          </p:nvPr>
        </p:nvSpPr>
        <p:spPr>
          <a:xfrm>
            <a:off x="609600" y="1295400"/>
            <a:ext cx="10972800" cy="4525963"/>
          </a:xfrm>
        </p:spPr>
        <p:txBody>
          <a:bodyPr/>
          <a:lstStyle/>
          <a:p>
            <a:r>
              <a:rPr lang="zh-CN" altLang="en-US" sz="2400">
                <a:ea typeface="宋体" charset="-122"/>
              </a:rPr>
              <a:t>约束条件：</a:t>
            </a:r>
          </a:p>
          <a:p>
            <a:pPr lvl="1"/>
            <a:endParaRPr lang="zh-CN" altLang="en-US" sz="2000">
              <a:ea typeface="宋体" charset="-122"/>
            </a:endParaRPr>
          </a:p>
        </p:txBody>
      </p:sp>
      <p:pic>
        <p:nvPicPr>
          <p:cNvPr id="173060" name="Picture 4"/>
          <p:cNvPicPr>
            <a:picLocks noChangeAspect="1" noChangeArrowheads="1"/>
          </p:cNvPicPr>
          <p:nvPr/>
        </p:nvPicPr>
        <p:blipFill>
          <a:blip r:embed="rId2"/>
          <a:srcRect/>
          <a:stretch>
            <a:fillRect/>
          </a:stretch>
        </p:blipFill>
        <p:spPr bwMode="auto">
          <a:xfrm>
            <a:off x="4064000" y="1371600"/>
            <a:ext cx="2465388" cy="914400"/>
          </a:xfrm>
          <a:prstGeom prst="rect">
            <a:avLst/>
          </a:prstGeom>
          <a:noFill/>
          <a:ln w="9525">
            <a:noFill/>
            <a:miter lim="800000"/>
            <a:headEnd/>
            <a:tailEnd/>
          </a:ln>
          <a:effectLst/>
        </p:spPr>
      </p:pic>
      <p:pic>
        <p:nvPicPr>
          <p:cNvPr id="173061" name="Picture 5"/>
          <p:cNvPicPr>
            <a:picLocks noChangeAspect="1" noChangeArrowheads="1"/>
          </p:cNvPicPr>
          <p:nvPr/>
        </p:nvPicPr>
        <p:blipFill>
          <a:blip r:embed="rId3"/>
          <a:srcRect/>
          <a:stretch>
            <a:fillRect/>
          </a:stretch>
        </p:blipFill>
        <p:spPr bwMode="auto">
          <a:xfrm>
            <a:off x="1422400" y="5867400"/>
            <a:ext cx="8331200" cy="838200"/>
          </a:xfrm>
          <a:prstGeom prst="rect">
            <a:avLst/>
          </a:prstGeom>
          <a:noFill/>
          <a:ln w="9525">
            <a:noFill/>
            <a:miter lim="800000"/>
            <a:headEnd/>
            <a:tailEnd/>
          </a:ln>
          <a:effectLst/>
        </p:spPr>
      </p:pic>
      <p:pic>
        <p:nvPicPr>
          <p:cNvPr id="173062" name="Picture 6"/>
          <p:cNvPicPr>
            <a:picLocks noChangeAspect="1" noChangeArrowheads="1"/>
          </p:cNvPicPr>
          <p:nvPr/>
        </p:nvPicPr>
        <p:blipFill>
          <a:blip r:embed="rId4"/>
          <a:srcRect/>
          <a:stretch>
            <a:fillRect/>
          </a:stretch>
        </p:blipFill>
        <p:spPr bwMode="auto">
          <a:xfrm>
            <a:off x="1117600" y="2286000"/>
            <a:ext cx="8885238" cy="35623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10E8F-7D0B-4D7E-9A3C-5AE141130BFB}"/>
              </a:ext>
            </a:extLst>
          </p:cNvPr>
          <p:cNvSpPr>
            <a:spLocks noGrp="1"/>
          </p:cNvSpPr>
          <p:nvPr>
            <p:ph type="title"/>
          </p:nvPr>
        </p:nvSpPr>
        <p:spPr/>
        <p:txBody>
          <a:bodyPr/>
          <a:lstStyle/>
          <a:p>
            <a:r>
              <a:rPr lang="en-US" altLang="zh-CN" dirty="0"/>
              <a:t>DECISION ROLE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EEE2B49-6F3F-4C43-99DA-B536AF6B7543}"/>
                  </a:ext>
                </a:extLst>
              </p:cNvPr>
              <p:cNvSpPr>
                <a:spLocks noGrp="1"/>
              </p:cNvSpPr>
              <p:nvPr>
                <p:ph idx="1"/>
              </p:nvPr>
            </p:nvSpPr>
            <p:spPr/>
            <p:txBody>
              <a:bodyPr>
                <a:normAutofit/>
              </a:bodyPr>
              <a:lstStyle/>
              <a:p>
                <a:pPr marL="0" indent="0">
                  <a:buNone/>
                </a:pPr>
                <a:r>
                  <a:rPr lang="en-US" altLang="zh-CN" sz="5400" dirty="0"/>
                  <a:t>Vector </a:t>
                </a:r>
                <a14:m>
                  <m:oMath xmlns:m="http://schemas.openxmlformats.org/officeDocument/2006/math">
                    <m:acc>
                      <m:accPr>
                        <m:chr m:val="̅"/>
                        <m:ctrlPr>
                          <a:rPr lang="en-US" altLang="zh-CN" sz="5400" i="1" smtClean="0">
                            <a:latin typeface="Cambria Math" panose="02040503050406030204" pitchFamily="18" charset="0"/>
                          </a:rPr>
                        </m:ctrlPr>
                      </m:accPr>
                      <m:e>
                        <m:r>
                          <a:rPr lang="en-US" altLang="zh-CN" sz="5400" i="1" smtClean="0">
                            <a:latin typeface="Cambria Math" panose="02040503050406030204" pitchFamily="18" charset="0"/>
                          </a:rPr>
                          <m:t>𝑢</m:t>
                        </m:r>
                      </m:e>
                    </m:acc>
                  </m:oMath>
                </a14:m>
                <a:r>
                  <a:rPr lang="zh-CN" altLang="en-US" sz="5400" dirty="0"/>
                  <a:t> </a:t>
                </a:r>
                <a:r>
                  <a:rPr lang="en-US" altLang="zh-CN" sz="3200" dirty="0"/>
                  <a:t>On the left or right side of the street ?      </a:t>
                </a:r>
                <a:endParaRPr lang="zh-CN" altLang="en-US" sz="3200" dirty="0"/>
              </a:p>
            </p:txBody>
          </p:sp>
        </mc:Choice>
        <mc:Fallback xmlns="">
          <p:sp>
            <p:nvSpPr>
              <p:cNvPr id="3" name="内容占位符 2">
                <a:extLst>
                  <a:ext uri="{FF2B5EF4-FFF2-40B4-BE49-F238E27FC236}">
                    <a16:creationId xmlns:a16="http://schemas.microsoft.com/office/drawing/2014/main" id="{AEEE2B49-6F3F-4C43-99DA-B536AF6B7543}"/>
                  </a:ext>
                </a:extLst>
              </p:cNvPr>
              <p:cNvSpPr>
                <a:spLocks noGrp="1" noRot="1" noChangeAspect="1" noMove="1" noResize="1" noEditPoints="1" noAdjustHandles="1" noChangeArrowheads="1" noChangeShapeType="1" noTextEdit="1"/>
              </p:cNvSpPr>
              <p:nvPr>
                <p:ph idx="1"/>
              </p:nvPr>
            </p:nvSpPr>
            <p:spPr>
              <a:blipFill>
                <a:blip r:embed="rId2"/>
                <a:stretch>
                  <a:fillRect l="-3130" t="-574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26EE55C-D1AE-4346-8894-053A6AA82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348" y="2285037"/>
            <a:ext cx="4380694" cy="416700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1EC3161-59AD-4EAD-8168-052E24F0AB17}"/>
                  </a:ext>
                </a:extLst>
              </p:cNvPr>
              <p:cNvSpPr txBox="1"/>
              <p:nvPr/>
            </p:nvSpPr>
            <p:spPr>
              <a:xfrm>
                <a:off x="350981" y="3583709"/>
                <a:ext cx="4793673" cy="23083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4800" i="1" smtClean="0">
                              <a:latin typeface="Cambria Math" panose="02040503050406030204" pitchFamily="18" charset="0"/>
                            </a:rPr>
                          </m:ctrlPr>
                        </m:accPr>
                        <m:e>
                          <m:r>
                            <a:rPr lang="zh-CN" altLang="en-US" sz="4800" i="1">
                              <a:latin typeface="Cambria Math" panose="02040503050406030204" pitchFamily="18" charset="0"/>
                            </a:rPr>
                            <m:t>𝑤</m:t>
                          </m:r>
                        </m:e>
                      </m:acc>
                      <m:r>
                        <a:rPr lang="zh-CN" altLang="en-US" sz="4800" i="1">
                          <a:latin typeface="Cambria Math" panose="02040503050406030204" pitchFamily="18" charset="0"/>
                        </a:rPr>
                        <m:t>⋅</m:t>
                      </m:r>
                      <m:acc>
                        <m:accPr>
                          <m:chr m:val="̅"/>
                          <m:ctrlPr>
                            <a:rPr lang="zh-CN" altLang="en-US" sz="4800" i="1">
                              <a:latin typeface="Cambria Math" panose="02040503050406030204" pitchFamily="18" charset="0"/>
                            </a:rPr>
                          </m:ctrlPr>
                        </m:accPr>
                        <m:e>
                          <m:r>
                            <a:rPr lang="zh-CN" altLang="en-US" sz="4800" i="1">
                              <a:latin typeface="Cambria Math" panose="02040503050406030204" pitchFamily="18" charset="0"/>
                            </a:rPr>
                            <m:t>𝑢</m:t>
                          </m:r>
                        </m:e>
                      </m:acc>
                      <m:r>
                        <a:rPr lang="en-US" altLang="zh-CN" sz="4800" i="1">
                          <a:latin typeface="Cambria Math" panose="02040503050406030204" pitchFamily="18" charset="0"/>
                          <a:ea typeface="Cambria Math" panose="02040503050406030204" pitchFamily="18" charset="0"/>
                        </a:rPr>
                        <m:t>≥</m:t>
                      </m:r>
                      <m:r>
                        <a:rPr lang="en-US" altLang="zh-CN" sz="4800" i="1">
                          <a:latin typeface="Cambria Math" panose="02040503050406030204" pitchFamily="18" charset="0"/>
                          <a:ea typeface="Cambria Math" panose="02040503050406030204" pitchFamily="18" charset="0"/>
                        </a:rPr>
                        <m:t>𝑐</m:t>
                      </m:r>
                    </m:oMath>
                  </m:oMathPara>
                </a14:m>
                <a:endParaRPr lang="en-US" altLang="zh-CN" sz="4800" dirty="0"/>
              </a:p>
              <a:p>
                <a:r>
                  <a:rPr lang="en-US" altLang="zh-CN" sz="4800" dirty="0"/>
                  <a:t>	</a:t>
                </a:r>
                <a:r>
                  <a:rPr lang="zh-CN" altLang="en-US" sz="4800" dirty="0"/>
                  <a:t> </a:t>
                </a:r>
                <a14:m>
                  <m:oMath xmlns:m="http://schemas.openxmlformats.org/officeDocument/2006/math">
                    <m:acc>
                      <m:accPr>
                        <m:chr m:val="̅"/>
                        <m:ctrlPr>
                          <a:rPr lang="zh-CN" altLang="en-US" sz="4800" i="1">
                            <a:latin typeface="Cambria Math" panose="02040503050406030204" pitchFamily="18" charset="0"/>
                          </a:rPr>
                        </m:ctrlPr>
                      </m:accPr>
                      <m:e>
                        <m:r>
                          <a:rPr lang="zh-CN" altLang="en-US" sz="4800" i="1">
                            <a:latin typeface="Cambria Math" panose="02040503050406030204" pitchFamily="18" charset="0"/>
                          </a:rPr>
                          <m:t>𝑤</m:t>
                        </m:r>
                      </m:e>
                    </m:acc>
                    <m:r>
                      <a:rPr lang="zh-CN" altLang="en-US" sz="4800" i="1">
                        <a:latin typeface="Cambria Math" panose="02040503050406030204" pitchFamily="18" charset="0"/>
                      </a:rPr>
                      <m:t>⋅</m:t>
                    </m:r>
                    <m:acc>
                      <m:accPr>
                        <m:chr m:val="̅"/>
                        <m:ctrlPr>
                          <a:rPr lang="zh-CN" altLang="en-US" sz="4800" i="1">
                            <a:latin typeface="Cambria Math" panose="02040503050406030204" pitchFamily="18" charset="0"/>
                          </a:rPr>
                        </m:ctrlPr>
                      </m:accPr>
                      <m:e>
                        <m:r>
                          <a:rPr lang="zh-CN" altLang="en-US" sz="4800" i="1">
                            <a:latin typeface="Cambria Math" panose="02040503050406030204" pitchFamily="18" charset="0"/>
                          </a:rPr>
                          <m:t>𝑢</m:t>
                        </m:r>
                      </m:e>
                    </m:acc>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𝑏</m:t>
                    </m:r>
                    <m:r>
                      <a:rPr lang="en-US" altLang="zh-CN" sz="4800" b="0" i="1" smtClean="0">
                        <a:latin typeface="Cambria Math" panose="02040503050406030204" pitchFamily="18" charset="0"/>
                        <a:ea typeface="Cambria Math" panose="02040503050406030204" pitchFamily="18" charset="0"/>
                      </a:rPr>
                      <m:t>≥0</m:t>
                    </m:r>
                  </m:oMath>
                </a14:m>
                <a:endParaRPr lang="en-US" altLang="zh-CN" sz="4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4800" b="0" i="1" smtClean="0">
                          <a:latin typeface="Cambria Math" panose="02040503050406030204" pitchFamily="18" charset="0"/>
                          <a:ea typeface="Cambria Math" panose="02040503050406030204" pitchFamily="18" charset="0"/>
                        </a:rPr>
                        <m:t>(</m:t>
                      </m:r>
                      <m:r>
                        <a:rPr lang="en-US" altLang="zh-CN" sz="4800" b="0" i="1" smtClean="0">
                          <a:latin typeface="Cambria Math" panose="02040503050406030204" pitchFamily="18" charset="0"/>
                          <a:ea typeface="Cambria Math" panose="02040503050406030204" pitchFamily="18" charset="0"/>
                        </a:rPr>
                        <m:t>𝑐</m:t>
                      </m:r>
                      <m:r>
                        <a:rPr lang="en-US" altLang="zh-CN" sz="4800" b="0" i="1" smtClean="0">
                          <a:latin typeface="Cambria Math" panose="02040503050406030204" pitchFamily="18" charset="0"/>
                          <a:ea typeface="Cambria Math" panose="02040503050406030204" pitchFamily="18" charset="0"/>
                        </a:rPr>
                        <m:t>=−</m:t>
                      </m:r>
                      <m:r>
                        <a:rPr lang="en-US" altLang="zh-CN" sz="4800" b="0" i="1" smtClean="0">
                          <a:latin typeface="Cambria Math" panose="02040503050406030204" pitchFamily="18" charset="0"/>
                          <a:ea typeface="Cambria Math" panose="02040503050406030204" pitchFamily="18" charset="0"/>
                        </a:rPr>
                        <m:t>𝑏</m:t>
                      </m:r>
                      <m:r>
                        <a:rPr lang="en-US" altLang="zh-CN" sz="4800" b="0" i="1" smtClean="0">
                          <a:latin typeface="Cambria Math" panose="02040503050406030204" pitchFamily="18" charset="0"/>
                          <a:ea typeface="Cambria Math" panose="02040503050406030204" pitchFamily="18" charset="0"/>
                        </a:rPr>
                        <m:t>)</m:t>
                      </m:r>
                    </m:oMath>
                  </m:oMathPara>
                </a14:m>
                <a:endParaRPr lang="zh-CN" altLang="en-US" sz="4800" dirty="0"/>
              </a:p>
            </p:txBody>
          </p:sp>
        </mc:Choice>
        <mc:Fallback xmlns="">
          <p:sp>
            <p:nvSpPr>
              <p:cNvPr id="9" name="文本框 8">
                <a:extLst>
                  <a:ext uri="{FF2B5EF4-FFF2-40B4-BE49-F238E27FC236}">
                    <a16:creationId xmlns:a16="http://schemas.microsoft.com/office/drawing/2014/main" id="{31EC3161-59AD-4EAD-8168-052E24F0AB17}"/>
                  </a:ext>
                </a:extLst>
              </p:cNvPr>
              <p:cNvSpPr txBox="1">
                <a:spLocks noRot="1" noChangeAspect="1" noMove="1" noResize="1" noEditPoints="1" noAdjustHandles="1" noChangeArrowheads="1" noChangeShapeType="1" noTextEdit="1"/>
              </p:cNvSpPr>
              <p:nvPr/>
            </p:nvSpPr>
            <p:spPr>
              <a:xfrm>
                <a:off x="350981" y="3583709"/>
                <a:ext cx="4793673" cy="230832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900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p:cNvSpPr>
          <p:nvPr>
            <p:ph type="title"/>
          </p:nvPr>
        </p:nvSpPr>
        <p:spPr>
          <a:xfrm>
            <a:off x="677863" y="260350"/>
            <a:ext cx="8597900" cy="749300"/>
          </a:xfrm>
        </p:spPr>
        <p:txBody>
          <a:bodyPr/>
          <a:lstStyle/>
          <a:p>
            <a:r>
              <a:rPr lang="zh-CN" altLang="en-US">
                <a:ea typeface="宋体" charset="-122"/>
              </a:rPr>
              <a:t>对原始解修剪</a:t>
            </a:r>
          </a:p>
        </p:txBody>
      </p:sp>
      <p:sp>
        <p:nvSpPr>
          <p:cNvPr id="174083" name="Rectangle 3"/>
          <p:cNvSpPr>
            <a:spLocks noGrp="1"/>
          </p:cNvSpPr>
          <p:nvPr>
            <p:ph type="body" idx="1"/>
          </p:nvPr>
        </p:nvSpPr>
        <p:spPr>
          <a:xfrm>
            <a:off x="609600" y="1295400"/>
            <a:ext cx="10972800" cy="4525963"/>
          </a:xfrm>
        </p:spPr>
        <p:txBody>
          <a:bodyPr/>
          <a:lstStyle/>
          <a:p>
            <a:pPr marL="990600" lvl="1" indent="-533400" defTabSz="914400"/>
            <a:r>
              <a:rPr lang="zh-CN" altLang="en-US" sz="2800">
                <a:ea typeface="宋体" charset="-122"/>
              </a:rPr>
              <a:t>经过上述约束的修剪，最优解可以记为        ：</a:t>
            </a:r>
          </a:p>
          <a:p>
            <a:pPr marL="990600" lvl="1" indent="-533400" defTabSz="914400">
              <a:buFont typeface="Wingdings 3" pitchFamily="18" charset="2"/>
              <a:buNone/>
            </a:pPr>
            <a:endParaRPr lang="zh-CN" altLang="en-US" sz="3600">
              <a:ea typeface="宋体" charset="-122"/>
            </a:endParaRPr>
          </a:p>
          <a:p>
            <a:pPr marL="990600" lvl="1" indent="-533400" defTabSz="914400">
              <a:buFont typeface="Wingdings 3" pitchFamily="18" charset="2"/>
              <a:buNone/>
            </a:pPr>
            <a:endParaRPr lang="zh-CN" altLang="en-US">
              <a:ea typeface="宋体" charset="-122"/>
            </a:endParaRPr>
          </a:p>
          <a:p>
            <a:pPr marL="990600" lvl="1" indent="-533400" defTabSz="914400">
              <a:buFont typeface="Wingdings 3" pitchFamily="18" charset="2"/>
              <a:buNone/>
            </a:pPr>
            <a:endParaRPr lang="zh-CN" altLang="en-US">
              <a:ea typeface="宋体" charset="-122"/>
            </a:endParaRPr>
          </a:p>
          <a:p>
            <a:pPr marL="990600" lvl="1" indent="-533400" defTabSz="914400">
              <a:buFont typeface="Wingdings 3" pitchFamily="18" charset="2"/>
              <a:buNone/>
            </a:pPr>
            <a:endParaRPr lang="zh-CN" altLang="en-US" sz="2400">
              <a:ea typeface="宋体" charset="-122"/>
            </a:endParaRPr>
          </a:p>
          <a:p>
            <a:pPr marL="990600" lvl="1" indent="-533400" defTabSz="914400"/>
            <a:r>
              <a:rPr lang="zh-CN" altLang="en-US" sz="2800">
                <a:ea typeface="宋体" charset="-122"/>
              </a:rPr>
              <a:t>求解</a:t>
            </a:r>
          </a:p>
          <a:p>
            <a:pPr marL="990600" lvl="1" indent="-533400" defTabSz="914400">
              <a:buFont typeface="Wingdings 3" pitchFamily="18" charset="2"/>
              <a:buNone/>
            </a:pPr>
            <a:r>
              <a:rPr lang="zh-CN" altLang="en-US" sz="2800">
                <a:ea typeface="宋体" charset="-122"/>
              </a:rPr>
              <a:t>由于其他</a:t>
            </a:r>
            <a:r>
              <a:rPr lang="en-US" altLang="zh-CN" sz="2800">
                <a:ea typeface="宋体" charset="-122"/>
              </a:rPr>
              <a:t>N-2</a:t>
            </a:r>
            <a:r>
              <a:rPr lang="zh-CN" altLang="en-US" sz="2800">
                <a:ea typeface="宋体" charset="-122"/>
              </a:rPr>
              <a:t>个变量固定，由</a:t>
            </a:r>
          </a:p>
          <a:p>
            <a:pPr marL="990600" lvl="1" indent="-533400" defTabSz="914400">
              <a:buFont typeface="Wingdings 3" pitchFamily="18" charset="2"/>
              <a:buNone/>
            </a:pPr>
            <a:r>
              <a:rPr lang="zh-CN" altLang="en-US" sz="2800">
                <a:ea typeface="宋体" charset="-122"/>
              </a:rPr>
              <a:t>可得：</a:t>
            </a:r>
          </a:p>
          <a:p>
            <a:pPr marL="990600" lvl="1" indent="-533400" defTabSz="914400">
              <a:buFont typeface="Wingdings 3" pitchFamily="18" charset="2"/>
              <a:buNone/>
            </a:pPr>
            <a:r>
              <a:rPr lang="zh-CN" altLang="en-US" sz="1800">
                <a:ea typeface="宋体" charset="-122"/>
              </a:rPr>
              <a:t>	</a:t>
            </a:r>
            <a:r>
              <a:rPr lang="zh-CN" altLang="en-US" sz="1200">
                <a:ea typeface="宋体" charset="-122"/>
              </a:rPr>
              <a:t>	</a:t>
            </a:r>
          </a:p>
          <a:p>
            <a:pPr marL="990600" lvl="1" indent="-533400" defTabSz="914400">
              <a:buFont typeface="Wingdings 3" pitchFamily="18" charset="2"/>
              <a:buNone/>
            </a:pPr>
            <a:endParaRPr lang="zh-CN" altLang="en-US" sz="1200">
              <a:ea typeface="宋体" charset="-122"/>
            </a:endParaRPr>
          </a:p>
        </p:txBody>
      </p:sp>
      <p:pic>
        <p:nvPicPr>
          <p:cNvPr id="174084" name="Picture 4"/>
          <p:cNvPicPr>
            <a:picLocks noChangeAspect="1" noChangeArrowheads="1"/>
          </p:cNvPicPr>
          <p:nvPr/>
        </p:nvPicPr>
        <p:blipFill>
          <a:blip r:embed="rId3"/>
          <a:srcRect/>
          <a:stretch>
            <a:fillRect/>
          </a:stretch>
        </p:blipFill>
        <p:spPr bwMode="auto">
          <a:xfrm>
            <a:off x="7823200" y="1295400"/>
            <a:ext cx="711200" cy="547688"/>
          </a:xfrm>
          <a:prstGeom prst="rect">
            <a:avLst/>
          </a:prstGeom>
          <a:noFill/>
          <a:ln w="9525">
            <a:noFill/>
            <a:miter lim="800000"/>
            <a:headEnd/>
            <a:tailEnd/>
          </a:ln>
          <a:effectLst/>
        </p:spPr>
      </p:pic>
      <p:pic>
        <p:nvPicPr>
          <p:cNvPr id="174085" name="Picture 5"/>
          <p:cNvPicPr>
            <a:picLocks noChangeAspect="1" noChangeArrowheads="1"/>
          </p:cNvPicPr>
          <p:nvPr/>
        </p:nvPicPr>
        <p:blipFill>
          <a:blip r:embed="rId4"/>
          <a:srcRect/>
          <a:stretch>
            <a:fillRect/>
          </a:stretch>
        </p:blipFill>
        <p:spPr bwMode="auto">
          <a:xfrm>
            <a:off x="1320800" y="1719263"/>
            <a:ext cx="7954963" cy="1828800"/>
          </a:xfrm>
          <a:prstGeom prst="rect">
            <a:avLst/>
          </a:prstGeom>
          <a:noFill/>
          <a:ln w="9525">
            <a:noFill/>
            <a:miter lim="800000"/>
            <a:headEnd/>
            <a:tailEnd/>
          </a:ln>
          <a:effectLst/>
        </p:spPr>
      </p:pic>
      <p:pic>
        <p:nvPicPr>
          <p:cNvPr id="174086" name="Picture 6"/>
          <p:cNvPicPr>
            <a:picLocks noChangeAspect="1" noChangeArrowheads="1"/>
          </p:cNvPicPr>
          <p:nvPr/>
        </p:nvPicPr>
        <p:blipFill>
          <a:blip r:embed="rId5"/>
          <a:srcRect/>
          <a:stretch>
            <a:fillRect/>
          </a:stretch>
        </p:blipFill>
        <p:spPr bwMode="auto">
          <a:xfrm>
            <a:off x="2540000" y="3810000"/>
            <a:ext cx="609600" cy="457200"/>
          </a:xfrm>
          <a:prstGeom prst="rect">
            <a:avLst/>
          </a:prstGeom>
          <a:noFill/>
          <a:ln w="9525">
            <a:noFill/>
            <a:miter lim="800000"/>
            <a:headEnd/>
            <a:tailEnd/>
          </a:ln>
          <a:effectLst/>
        </p:spPr>
      </p:pic>
      <p:pic>
        <p:nvPicPr>
          <p:cNvPr id="174087" name="Picture 7"/>
          <p:cNvPicPr>
            <a:picLocks noChangeAspect="1" noChangeArrowheads="1"/>
          </p:cNvPicPr>
          <p:nvPr/>
        </p:nvPicPr>
        <p:blipFill>
          <a:blip r:embed="rId6"/>
          <a:srcRect/>
          <a:stretch>
            <a:fillRect/>
          </a:stretch>
        </p:blipFill>
        <p:spPr bwMode="auto">
          <a:xfrm>
            <a:off x="5689600" y="4267200"/>
            <a:ext cx="5283200" cy="625475"/>
          </a:xfrm>
          <a:prstGeom prst="rect">
            <a:avLst/>
          </a:prstGeom>
          <a:noFill/>
          <a:ln w="9525">
            <a:noFill/>
            <a:miter lim="800000"/>
            <a:headEnd/>
            <a:tailEnd/>
          </a:ln>
          <a:effectLst/>
        </p:spPr>
      </p:pic>
      <p:pic>
        <p:nvPicPr>
          <p:cNvPr id="174088" name="Picture 8"/>
          <p:cNvPicPr>
            <a:picLocks noChangeAspect="1" noChangeArrowheads="1"/>
          </p:cNvPicPr>
          <p:nvPr/>
        </p:nvPicPr>
        <p:blipFill>
          <a:blip r:embed="rId7"/>
          <a:srcRect/>
          <a:stretch>
            <a:fillRect/>
          </a:stretch>
        </p:blipFill>
        <p:spPr bwMode="auto">
          <a:xfrm>
            <a:off x="2540000" y="5165725"/>
            <a:ext cx="5588000" cy="65563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p:cNvSpPr>
          <p:nvPr>
            <p:ph type="title"/>
          </p:nvPr>
        </p:nvSpPr>
        <p:spPr>
          <a:xfrm>
            <a:off x="677863" y="355600"/>
            <a:ext cx="8597900" cy="744538"/>
          </a:xfrm>
        </p:spPr>
        <p:txBody>
          <a:bodyPr/>
          <a:lstStyle/>
          <a:p>
            <a:r>
              <a:rPr lang="zh-CN" altLang="en-US">
                <a:ea typeface="宋体" charset="-122"/>
              </a:rPr>
              <a:t>临界情况</a:t>
            </a:r>
          </a:p>
        </p:txBody>
      </p:sp>
      <p:sp>
        <p:nvSpPr>
          <p:cNvPr id="176131" name="Rectangle 3"/>
          <p:cNvSpPr>
            <a:spLocks noGrp="1"/>
          </p:cNvSpPr>
          <p:nvPr>
            <p:ph type="body" idx="1"/>
          </p:nvPr>
        </p:nvSpPr>
        <p:spPr>
          <a:xfrm>
            <a:off x="609600" y="1524000"/>
            <a:ext cx="10972800" cy="4525963"/>
          </a:xfrm>
        </p:spPr>
        <p:txBody>
          <a:bodyPr/>
          <a:lstStyle/>
          <a:p>
            <a:pPr>
              <a:lnSpc>
                <a:spcPct val="90000"/>
              </a:lnSpc>
            </a:pPr>
            <a:r>
              <a:rPr lang="zh-CN" altLang="en-US" sz="2800">
                <a:ea typeface="宋体" charset="-122"/>
              </a:rPr>
              <a:t>（</a:t>
            </a:r>
            <a:r>
              <a:rPr lang="en-US" altLang="zh-CN" sz="2800">
                <a:ea typeface="宋体" charset="-122"/>
              </a:rPr>
              <a:t>1</a:t>
            </a:r>
            <a:r>
              <a:rPr lang="zh-CN" altLang="en-US" sz="2800">
                <a:ea typeface="宋体" charset="-122"/>
              </a:rPr>
              <a:t>）大部分情况下，</a:t>
            </a:r>
          </a:p>
          <a:p>
            <a:pPr>
              <a:lnSpc>
                <a:spcPct val="90000"/>
              </a:lnSpc>
            </a:pPr>
            <a:endParaRPr lang="zh-CN" altLang="en-US" sz="2800">
              <a:ea typeface="宋体" charset="-122"/>
            </a:endParaRPr>
          </a:p>
          <a:p>
            <a:pPr>
              <a:lnSpc>
                <a:spcPct val="90000"/>
              </a:lnSpc>
            </a:pPr>
            <a:endParaRPr lang="zh-CN" altLang="en-US" sz="2000">
              <a:ea typeface="宋体" charset="-122"/>
            </a:endParaRPr>
          </a:p>
          <a:p>
            <a:pPr>
              <a:lnSpc>
                <a:spcPct val="90000"/>
              </a:lnSpc>
            </a:pPr>
            <a:endParaRPr lang="zh-CN" altLang="en-US" sz="2000">
              <a:ea typeface="宋体" charset="-122"/>
            </a:endParaRPr>
          </a:p>
          <a:p>
            <a:pPr>
              <a:lnSpc>
                <a:spcPct val="90000"/>
              </a:lnSpc>
            </a:pPr>
            <a:endParaRPr lang="zh-CN" altLang="en-US" sz="2000">
              <a:ea typeface="宋体" charset="-122"/>
            </a:endParaRPr>
          </a:p>
          <a:p>
            <a:pPr>
              <a:lnSpc>
                <a:spcPct val="90000"/>
              </a:lnSpc>
            </a:pPr>
            <a:endParaRPr lang="zh-CN" altLang="en-US" sz="2800">
              <a:ea typeface="宋体" charset="-122"/>
            </a:endParaRPr>
          </a:p>
          <a:p>
            <a:pPr>
              <a:lnSpc>
                <a:spcPct val="90000"/>
              </a:lnSpc>
            </a:pPr>
            <a:r>
              <a:rPr lang="zh-CN" altLang="en-US" sz="2800">
                <a:ea typeface="宋体" charset="-122"/>
              </a:rPr>
              <a:t>（</a:t>
            </a:r>
            <a:r>
              <a:rPr lang="en-US" altLang="zh-CN" sz="2800">
                <a:ea typeface="宋体" charset="-122"/>
              </a:rPr>
              <a:t>2</a:t>
            </a:r>
            <a:r>
              <a:rPr lang="zh-CN" altLang="en-US" sz="2800">
                <a:ea typeface="宋体" charset="-122"/>
              </a:rPr>
              <a:t>）          极值在可行域边界处取得</a:t>
            </a:r>
          </a:p>
          <a:p>
            <a:pPr>
              <a:lnSpc>
                <a:spcPct val="90000"/>
              </a:lnSpc>
            </a:pPr>
            <a:r>
              <a:rPr lang="zh-CN" altLang="en-US" sz="2800">
                <a:ea typeface="宋体" charset="-122"/>
              </a:rPr>
              <a:t>（</a:t>
            </a:r>
            <a:r>
              <a:rPr lang="en-US" altLang="zh-CN" sz="2800">
                <a:ea typeface="宋体" charset="-122"/>
              </a:rPr>
              <a:t>3</a:t>
            </a:r>
            <a:r>
              <a:rPr lang="zh-CN" altLang="en-US" sz="2800">
                <a:ea typeface="宋体" charset="-122"/>
              </a:rPr>
              <a:t>）          极值在可行域边界处取得</a:t>
            </a:r>
            <a:r>
              <a:rPr lang="zh-CN" altLang="en-US" sz="2000">
                <a:ea typeface="宋体" charset="-122"/>
              </a:rPr>
              <a:t>         </a:t>
            </a:r>
            <a:endParaRPr lang="en-US" altLang="zh-CN" sz="2000">
              <a:ea typeface="宋体" charset="-122"/>
            </a:endParaRPr>
          </a:p>
          <a:p>
            <a:pPr>
              <a:lnSpc>
                <a:spcPct val="90000"/>
              </a:lnSpc>
            </a:pPr>
            <a:endParaRPr lang="zh-CN" altLang="en-US">
              <a:ea typeface="宋体" charset="-122"/>
            </a:endParaRPr>
          </a:p>
        </p:txBody>
      </p:sp>
      <p:pic>
        <p:nvPicPr>
          <p:cNvPr id="176132" name="Picture 4"/>
          <p:cNvPicPr>
            <a:picLocks noChangeAspect="1" noChangeArrowheads="1"/>
          </p:cNvPicPr>
          <p:nvPr/>
        </p:nvPicPr>
        <p:blipFill>
          <a:blip r:embed="rId3"/>
          <a:srcRect/>
          <a:stretch>
            <a:fillRect/>
          </a:stretch>
        </p:blipFill>
        <p:spPr bwMode="auto">
          <a:xfrm>
            <a:off x="4297363" y="1524000"/>
            <a:ext cx="4591050" cy="457200"/>
          </a:xfrm>
          <a:prstGeom prst="rect">
            <a:avLst/>
          </a:prstGeom>
          <a:noFill/>
          <a:ln w="9525">
            <a:noFill/>
            <a:miter lim="800000"/>
            <a:headEnd/>
            <a:tailEnd/>
          </a:ln>
          <a:effectLst/>
        </p:spPr>
      </p:pic>
      <p:pic>
        <p:nvPicPr>
          <p:cNvPr id="176133" name="Picture 5"/>
          <p:cNvPicPr>
            <a:picLocks noChangeAspect="1" noChangeArrowheads="1"/>
          </p:cNvPicPr>
          <p:nvPr/>
        </p:nvPicPr>
        <p:blipFill>
          <a:blip r:embed="rId4"/>
          <a:srcRect/>
          <a:stretch>
            <a:fillRect/>
          </a:stretch>
        </p:blipFill>
        <p:spPr bwMode="auto">
          <a:xfrm>
            <a:off x="1860550" y="4724400"/>
            <a:ext cx="1117600" cy="533400"/>
          </a:xfrm>
          <a:prstGeom prst="rect">
            <a:avLst/>
          </a:prstGeom>
          <a:noFill/>
          <a:ln w="9525">
            <a:noFill/>
            <a:miter lim="800000"/>
            <a:headEnd/>
            <a:tailEnd/>
          </a:ln>
          <a:effectLst/>
        </p:spPr>
      </p:pic>
      <p:pic>
        <p:nvPicPr>
          <p:cNvPr id="176134" name="Picture 6"/>
          <p:cNvPicPr>
            <a:picLocks noChangeAspect="1" noChangeArrowheads="1"/>
          </p:cNvPicPr>
          <p:nvPr/>
        </p:nvPicPr>
        <p:blipFill>
          <a:blip r:embed="rId5"/>
          <a:srcRect/>
          <a:stretch>
            <a:fillRect/>
          </a:stretch>
        </p:blipFill>
        <p:spPr bwMode="auto">
          <a:xfrm>
            <a:off x="1879600" y="4271963"/>
            <a:ext cx="1117600" cy="471487"/>
          </a:xfrm>
          <a:prstGeom prst="rect">
            <a:avLst/>
          </a:prstGeom>
          <a:noFill/>
          <a:ln w="9525">
            <a:noFill/>
            <a:miter lim="800000"/>
            <a:headEnd/>
            <a:tailEnd/>
          </a:ln>
          <a:effectLst/>
        </p:spPr>
      </p:pic>
      <p:pic>
        <p:nvPicPr>
          <p:cNvPr id="176135" name="Picture 7"/>
          <p:cNvPicPr>
            <a:picLocks noChangeAspect="1" noChangeArrowheads="1"/>
          </p:cNvPicPr>
          <p:nvPr/>
        </p:nvPicPr>
        <p:blipFill>
          <a:blip r:embed="rId6"/>
          <a:srcRect/>
          <a:stretch>
            <a:fillRect/>
          </a:stretch>
        </p:blipFill>
        <p:spPr bwMode="auto">
          <a:xfrm>
            <a:off x="1625600" y="2209800"/>
            <a:ext cx="7975600" cy="18288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p:nvPr>
        </p:nvSpPr>
        <p:spPr>
          <a:xfrm>
            <a:off x="677863" y="609600"/>
            <a:ext cx="8597900" cy="1320800"/>
          </a:xfrm>
        </p:spPr>
        <p:txBody>
          <a:bodyPr/>
          <a:lstStyle/>
          <a:p>
            <a:r>
              <a:rPr lang="zh-CN" altLang="en-US">
                <a:ea typeface="宋体" charset="-122"/>
              </a:rPr>
              <a:t>启发式选择变量</a:t>
            </a:r>
          </a:p>
        </p:txBody>
      </p:sp>
      <p:sp>
        <p:nvSpPr>
          <p:cNvPr id="178179" name="Rectangle 3"/>
          <p:cNvSpPr>
            <a:spLocks noGrp="1"/>
          </p:cNvSpPr>
          <p:nvPr>
            <p:ph type="body" idx="1"/>
          </p:nvPr>
        </p:nvSpPr>
        <p:spPr>
          <a:xfrm>
            <a:off x="609600" y="1524000"/>
            <a:ext cx="10972800" cy="4525963"/>
          </a:xfrm>
        </p:spPr>
        <p:txBody>
          <a:bodyPr/>
          <a:lstStyle/>
          <a:p>
            <a:r>
              <a:rPr lang="en-US" altLang="zh-CN" sz="2400">
                <a:ea typeface="宋体" charset="-122"/>
              </a:rPr>
              <a:t>KKT</a:t>
            </a:r>
            <a:r>
              <a:rPr lang="zh-CN" altLang="en-US" sz="2400">
                <a:ea typeface="宋体" charset="-122"/>
              </a:rPr>
              <a:t>条件</a:t>
            </a:r>
          </a:p>
          <a:p>
            <a:endParaRPr lang="zh-CN" altLang="en-US" sz="2400">
              <a:ea typeface="宋体" charset="-122"/>
            </a:endParaRPr>
          </a:p>
          <a:p>
            <a:endParaRPr lang="zh-CN" altLang="en-US" sz="2400">
              <a:ea typeface="宋体" charset="-122"/>
            </a:endParaRPr>
          </a:p>
          <a:p>
            <a:endParaRPr lang="zh-CN" altLang="en-US">
              <a:ea typeface="宋体" charset="-122"/>
            </a:endParaRPr>
          </a:p>
          <a:p>
            <a:endParaRPr lang="zh-CN" altLang="en-US">
              <a:ea typeface="宋体" charset="-122"/>
            </a:endParaRPr>
          </a:p>
          <a:p>
            <a:endParaRPr lang="zh-CN" altLang="en-US">
              <a:ea typeface="宋体" charset="-122"/>
            </a:endParaRPr>
          </a:p>
          <a:p>
            <a:r>
              <a:rPr lang="en-US" altLang="zh-CN" sz="2800">
                <a:ea typeface="宋体" charset="-122"/>
              </a:rPr>
              <a:t>Osuna</a:t>
            </a:r>
            <a:r>
              <a:rPr lang="zh-CN" altLang="en-US" sz="2800">
                <a:ea typeface="宋体" charset="-122"/>
              </a:rPr>
              <a:t>定理：对于任何两个乘子，只要其中一个不满足</a:t>
            </a:r>
            <a:r>
              <a:rPr lang="en-US" altLang="zh-CN" sz="2800">
                <a:ea typeface="宋体" charset="-122"/>
              </a:rPr>
              <a:t>KKT</a:t>
            </a:r>
            <a:r>
              <a:rPr lang="zh-CN" altLang="en-US" sz="2800">
                <a:ea typeface="宋体" charset="-122"/>
              </a:rPr>
              <a:t>条件，那么目标函数在一步迭代后值会减小  </a:t>
            </a:r>
            <a:endParaRPr lang="zh-CN" altLang="en-US" sz="2400">
              <a:ea typeface="宋体" charset="-122"/>
            </a:endParaRPr>
          </a:p>
          <a:p>
            <a:pPr lvl="1"/>
            <a:endParaRPr lang="zh-CN" altLang="en-US" sz="2000">
              <a:ea typeface="宋体" charset="-122"/>
            </a:endParaRPr>
          </a:p>
        </p:txBody>
      </p:sp>
      <p:pic>
        <p:nvPicPr>
          <p:cNvPr id="178180" name="Picture 4"/>
          <p:cNvPicPr>
            <a:picLocks noChangeAspect="1" noChangeArrowheads="1"/>
          </p:cNvPicPr>
          <p:nvPr/>
        </p:nvPicPr>
        <p:blipFill>
          <a:blip r:embed="rId3"/>
          <a:srcRect/>
          <a:stretch>
            <a:fillRect/>
          </a:stretch>
        </p:blipFill>
        <p:spPr bwMode="auto">
          <a:xfrm>
            <a:off x="1524000" y="1930400"/>
            <a:ext cx="7327900" cy="207962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p:cNvSpPr>
          <p:nvPr>
            <p:ph type="title"/>
          </p:nvPr>
        </p:nvSpPr>
        <p:spPr>
          <a:xfrm>
            <a:off x="677863" y="609600"/>
            <a:ext cx="8597900" cy="1320800"/>
          </a:xfrm>
        </p:spPr>
        <p:txBody>
          <a:bodyPr/>
          <a:lstStyle/>
          <a:p>
            <a:r>
              <a:rPr lang="zh-CN" altLang="en-US">
                <a:ea typeface="宋体" charset="-122"/>
              </a:rPr>
              <a:t>启发式选择变量</a:t>
            </a:r>
          </a:p>
        </p:txBody>
      </p:sp>
      <p:sp>
        <p:nvSpPr>
          <p:cNvPr id="180227" name="Rectangle 3"/>
          <p:cNvSpPr>
            <a:spLocks noGrp="1"/>
          </p:cNvSpPr>
          <p:nvPr>
            <p:ph type="body" idx="1"/>
          </p:nvPr>
        </p:nvSpPr>
        <p:spPr>
          <a:xfrm>
            <a:off x="609600" y="1524000"/>
            <a:ext cx="9925050" cy="4525963"/>
          </a:xfrm>
        </p:spPr>
        <p:txBody>
          <a:bodyPr/>
          <a:lstStyle/>
          <a:p>
            <a:r>
              <a:rPr lang="zh-CN" altLang="en-US" sz="3200">
                <a:ea typeface="宋体" charset="-122"/>
              </a:rPr>
              <a:t>第一个变量的选择</a:t>
            </a:r>
            <a:r>
              <a:rPr lang="en-US" altLang="zh-CN" sz="3200">
                <a:ea typeface="宋体" charset="-122"/>
              </a:rPr>
              <a:t>——</a:t>
            </a:r>
            <a:r>
              <a:rPr lang="zh-CN" altLang="en-US" sz="3200">
                <a:ea typeface="宋体" charset="-122"/>
              </a:rPr>
              <a:t>外循环</a:t>
            </a:r>
          </a:p>
          <a:p>
            <a:pPr lvl="1"/>
            <a:r>
              <a:rPr lang="en-US" altLang="zh-CN" sz="2400">
                <a:ea typeface="宋体" charset="-122"/>
              </a:rPr>
              <a:t>1</a:t>
            </a:r>
            <a:r>
              <a:rPr lang="zh-CN" altLang="en-US" sz="2400">
                <a:ea typeface="宋体" charset="-122"/>
              </a:rPr>
              <a:t>、遍历整个样本集，选择违反</a:t>
            </a:r>
            <a:r>
              <a:rPr lang="en-US" altLang="zh-CN" sz="2400">
                <a:ea typeface="宋体" charset="-122"/>
              </a:rPr>
              <a:t>KKT</a:t>
            </a:r>
            <a:r>
              <a:rPr lang="zh-CN" altLang="en-US" sz="2400">
                <a:ea typeface="宋体" charset="-122"/>
              </a:rPr>
              <a:t>条件的</a:t>
            </a:r>
            <a:r>
              <a:rPr lang="en-US" altLang="zh-CN" sz="2400">
                <a:ea typeface="宋体" charset="-122"/>
              </a:rPr>
              <a:t>αi</a:t>
            </a:r>
            <a:r>
              <a:rPr lang="zh-CN" altLang="en-US" sz="2400">
                <a:ea typeface="宋体" charset="-122"/>
              </a:rPr>
              <a:t>作为第一个变量 ，接着依据相关规则选择第二个变量</a:t>
            </a:r>
          </a:p>
          <a:p>
            <a:pPr lvl="1"/>
            <a:r>
              <a:rPr lang="en-US" altLang="zh-CN" sz="2400">
                <a:ea typeface="宋体" charset="-122"/>
              </a:rPr>
              <a:t>2</a:t>
            </a:r>
            <a:r>
              <a:rPr lang="zh-CN" altLang="en-US" sz="2400">
                <a:ea typeface="宋体" charset="-122"/>
              </a:rPr>
              <a:t>、遍历完整个样本集后，遍历非边界样本集中违反</a:t>
            </a:r>
            <a:r>
              <a:rPr lang="en-US" altLang="zh-CN" sz="2400">
                <a:ea typeface="宋体" charset="-122"/>
              </a:rPr>
              <a:t>KKT</a:t>
            </a:r>
            <a:r>
              <a:rPr lang="zh-CN" altLang="en-US" sz="2400">
                <a:ea typeface="宋体" charset="-122"/>
              </a:rPr>
              <a:t>的</a:t>
            </a:r>
            <a:r>
              <a:rPr lang="en-US" altLang="zh-CN" sz="2400">
                <a:ea typeface="宋体" charset="-122"/>
              </a:rPr>
              <a:t>αi</a:t>
            </a:r>
            <a:r>
              <a:rPr lang="zh-CN" altLang="en-US" sz="2400">
                <a:ea typeface="宋体" charset="-122"/>
              </a:rPr>
              <a:t>作为第一个变量，接着依据相关规则选择第二个变量</a:t>
            </a:r>
          </a:p>
          <a:p>
            <a:pPr lvl="1"/>
            <a:r>
              <a:rPr lang="en-US" altLang="zh-CN" sz="2400">
                <a:ea typeface="宋体" charset="-122"/>
              </a:rPr>
              <a:t>3</a:t>
            </a:r>
            <a:r>
              <a:rPr lang="zh-CN" altLang="en-US" sz="2400">
                <a:ea typeface="宋体" charset="-122"/>
              </a:rPr>
              <a:t>、在整个样本集与非边界样本集上来回切换，寻找违反</a:t>
            </a:r>
            <a:r>
              <a:rPr lang="en-US" altLang="zh-CN" sz="2400">
                <a:ea typeface="宋体" charset="-122"/>
              </a:rPr>
              <a:t>KKT</a:t>
            </a:r>
            <a:r>
              <a:rPr lang="zh-CN" altLang="en-US" sz="2400">
                <a:ea typeface="宋体" charset="-122"/>
              </a:rPr>
              <a:t>条件的</a:t>
            </a:r>
            <a:r>
              <a:rPr lang="en-US" altLang="zh-CN" sz="2400">
                <a:ea typeface="宋体" charset="-122"/>
              </a:rPr>
              <a:t>αi</a:t>
            </a:r>
            <a:r>
              <a:rPr lang="zh-CN" altLang="en-US" sz="2400">
                <a:ea typeface="宋体" charset="-122"/>
              </a:rPr>
              <a:t>作为第一个变量。</a:t>
            </a:r>
          </a:p>
          <a:p>
            <a:pPr lvl="1"/>
            <a:r>
              <a:rPr lang="en-US" altLang="zh-CN" sz="2400">
                <a:ea typeface="宋体" charset="-122"/>
              </a:rPr>
              <a:t>4</a:t>
            </a:r>
            <a:r>
              <a:rPr lang="zh-CN" altLang="en-US" sz="2400">
                <a:ea typeface="宋体" charset="-122"/>
              </a:rPr>
              <a:t>、直到遍历整个样本集后，没有违反</a:t>
            </a:r>
            <a:r>
              <a:rPr lang="en-US" altLang="zh-CN" sz="2400">
                <a:ea typeface="宋体" charset="-122"/>
              </a:rPr>
              <a:t>KKT</a:t>
            </a:r>
            <a:r>
              <a:rPr lang="zh-CN" altLang="en-US" sz="2400">
                <a:ea typeface="宋体" charset="-122"/>
              </a:rPr>
              <a:t>条件</a:t>
            </a:r>
            <a:r>
              <a:rPr lang="en-US" altLang="zh-CN" sz="2400">
                <a:ea typeface="宋体" charset="-122"/>
              </a:rPr>
              <a:t>αi</a:t>
            </a:r>
            <a:r>
              <a:rPr lang="zh-CN" altLang="en-US" sz="2400">
                <a:ea typeface="宋体" charset="-122"/>
              </a:rPr>
              <a:t>，然后退出。</a:t>
            </a:r>
            <a:r>
              <a:rPr lang="zh-CN" altLang="en-US" sz="2800">
                <a:ea typeface="宋体" charset="-122"/>
              </a:rPr>
              <a:t>  </a:t>
            </a:r>
            <a:endParaRPr lang="zh-CN" altLang="en-US" sz="2400">
              <a:ea typeface="宋体" charset="-122"/>
            </a:endParaRPr>
          </a:p>
          <a:p>
            <a:pPr lvl="1"/>
            <a:endParaRPr lang="zh-CN" altLang="en-US" sz="2400">
              <a:ea typeface="宋体"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p:nvPr>
        </p:nvSpPr>
        <p:spPr>
          <a:xfrm>
            <a:off x="677863" y="609600"/>
            <a:ext cx="8597900" cy="1320800"/>
          </a:xfrm>
        </p:spPr>
        <p:txBody>
          <a:bodyPr/>
          <a:lstStyle/>
          <a:p>
            <a:r>
              <a:rPr lang="zh-CN" altLang="en-US">
                <a:ea typeface="宋体" charset="-122"/>
              </a:rPr>
              <a:t>启发式选择变量</a:t>
            </a:r>
          </a:p>
        </p:txBody>
      </p:sp>
      <p:sp>
        <p:nvSpPr>
          <p:cNvPr id="182275" name="Rectangle 3"/>
          <p:cNvSpPr>
            <a:spLocks noGrp="1"/>
          </p:cNvSpPr>
          <p:nvPr>
            <p:ph type="body" idx="1"/>
          </p:nvPr>
        </p:nvSpPr>
        <p:spPr>
          <a:xfrm>
            <a:off x="609600" y="1524000"/>
            <a:ext cx="9302750" cy="4525963"/>
          </a:xfrm>
        </p:spPr>
        <p:txBody>
          <a:bodyPr/>
          <a:lstStyle/>
          <a:p>
            <a:r>
              <a:rPr lang="zh-CN" altLang="en-US" sz="3200">
                <a:ea typeface="宋体" charset="-122"/>
              </a:rPr>
              <a:t>第二个变量的选择</a:t>
            </a:r>
            <a:r>
              <a:rPr lang="en-US" altLang="zh-CN" sz="3200">
                <a:ea typeface="宋体" charset="-122"/>
              </a:rPr>
              <a:t>——</a:t>
            </a:r>
            <a:r>
              <a:rPr lang="zh-CN" altLang="en-US" sz="3200">
                <a:ea typeface="宋体" charset="-122"/>
              </a:rPr>
              <a:t>内循环</a:t>
            </a:r>
          </a:p>
          <a:p>
            <a:pPr lvl="1"/>
            <a:r>
              <a:rPr lang="zh-CN" altLang="en-US" sz="2400">
                <a:ea typeface="宋体" charset="-122"/>
              </a:rPr>
              <a:t>确定了第一个变量后，选择使两个变量对应样本之间差距最大的变量作为第二个变量。</a:t>
            </a:r>
            <a:endParaRPr lang="en-US" altLang="zh-CN" sz="2400">
              <a:ea typeface="宋体" charset="-122"/>
            </a:endParaRPr>
          </a:p>
        </p:txBody>
      </p:sp>
      <p:pic>
        <p:nvPicPr>
          <p:cNvPr id="182276" name="Picture 4"/>
          <p:cNvPicPr>
            <a:picLocks noChangeAspect="1" noChangeArrowheads="1"/>
          </p:cNvPicPr>
          <p:nvPr/>
        </p:nvPicPr>
        <p:blipFill>
          <a:blip r:embed="rId3"/>
          <a:srcRect/>
          <a:stretch>
            <a:fillRect/>
          </a:stretch>
        </p:blipFill>
        <p:spPr bwMode="auto">
          <a:xfrm>
            <a:off x="2438400" y="3284538"/>
            <a:ext cx="5735638" cy="898525"/>
          </a:xfrm>
          <a:prstGeom prst="rect">
            <a:avLst/>
          </a:prstGeom>
          <a:noFill/>
          <a:ln w="9525">
            <a:noFill/>
            <a:miter lim="800000"/>
            <a:headEnd/>
            <a:tailEnd/>
          </a:ln>
          <a:effectLst/>
        </p:spPr>
      </p:pic>
      <p:pic>
        <p:nvPicPr>
          <p:cNvPr id="182277" name="Picture 5"/>
          <p:cNvPicPr>
            <a:picLocks noChangeAspect="1" noChangeArrowheads="1"/>
          </p:cNvPicPr>
          <p:nvPr/>
        </p:nvPicPr>
        <p:blipFill>
          <a:blip r:embed="rId4"/>
          <a:srcRect/>
          <a:stretch>
            <a:fillRect/>
          </a:stretch>
        </p:blipFill>
        <p:spPr bwMode="auto">
          <a:xfrm>
            <a:off x="2803525" y="4610100"/>
            <a:ext cx="2901950" cy="5334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idx="4294967295"/>
          </p:nvPr>
        </p:nvSpPr>
        <p:spPr>
          <a:xfrm>
            <a:off x="609600" y="274638"/>
            <a:ext cx="10972800" cy="887412"/>
          </a:xfrm>
        </p:spPr>
        <p:txBody>
          <a:bodyPr anchor="ctr"/>
          <a:lstStyle/>
          <a:p>
            <a:r>
              <a:rPr lang="zh-CN" altLang="en-US">
                <a:ea typeface="宋体" charset="-122"/>
              </a:rPr>
              <a:t>阈值</a:t>
            </a:r>
            <a:r>
              <a:rPr lang="en-US" altLang="zh-CN">
                <a:ea typeface="宋体" charset="-122"/>
              </a:rPr>
              <a:t>b</a:t>
            </a:r>
            <a:r>
              <a:rPr lang="zh-CN" altLang="en-US">
                <a:ea typeface="宋体" charset="-122"/>
              </a:rPr>
              <a:t>的计算</a:t>
            </a:r>
          </a:p>
        </p:txBody>
      </p:sp>
      <p:sp>
        <p:nvSpPr>
          <p:cNvPr id="184323" name="内容占位符 2"/>
          <p:cNvSpPr>
            <a:spLocks noGrp="1"/>
          </p:cNvSpPr>
          <p:nvPr>
            <p:ph idx="4294967295"/>
          </p:nvPr>
        </p:nvSpPr>
        <p:spPr>
          <a:xfrm>
            <a:off x="609600" y="1295400"/>
            <a:ext cx="10972800" cy="4525963"/>
          </a:xfrm>
        </p:spPr>
        <p:txBody>
          <a:bodyPr/>
          <a:lstStyle/>
          <a:p>
            <a:r>
              <a:rPr lang="zh-CN" altLang="en-US" sz="2800">
                <a:ea typeface="宋体" charset="-122"/>
              </a:rPr>
              <a:t>每完成对两个变量的优化后，要对</a:t>
            </a:r>
            <a:r>
              <a:rPr lang="en-US" altLang="zh-CN" sz="2800">
                <a:ea typeface="宋体" charset="-122"/>
              </a:rPr>
              <a:t>b</a:t>
            </a:r>
            <a:r>
              <a:rPr lang="zh-CN" altLang="en-US" sz="2800">
                <a:ea typeface="宋体" charset="-122"/>
              </a:rPr>
              <a:t>的值进行更新，因为</a:t>
            </a:r>
            <a:r>
              <a:rPr lang="en-US" altLang="zh-CN" sz="2800">
                <a:ea typeface="宋体" charset="-122"/>
              </a:rPr>
              <a:t>b</a:t>
            </a:r>
            <a:r>
              <a:rPr lang="zh-CN" altLang="en-US" sz="2800">
                <a:ea typeface="宋体" charset="-122"/>
              </a:rPr>
              <a:t>的值关系到</a:t>
            </a:r>
            <a:r>
              <a:rPr lang="en-US" altLang="zh-CN" sz="2800">
                <a:ea typeface="宋体" charset="-122"/>
              </a:rPr>
              <a:t>f(x)</a:t>
            </a:r>
            <a:r>
              <a:rPr lang="zh-CN" altLang="en-US" sz="2800">
                <a:ea typeface="宋体" charset="-122"/>
              </a:rPr>
              <a:t>的计算 </a:t>
            </a:r>
          </a:p>
          <a:p>
            <a:r>
              <a:rPr lang="en-US" altLang="zh-CN" sz="2800">
                <a:ea typeface="宋体" charset="-122"/>
              </a:rPr>
              <a:t>1.</a:t>
            </a:r>
            <a:r>
              <a:rPr lang="zh-CN" altLang="en-US" sz="2800">
                <a:ea typeface="宋体" charset="-122"/>
              </a:rPr>
              <a:t>如果                      ，结合</a:t>
            </a:r>
            <a:r>
              <a:rPr lang="en-US" altLang="zh-CN" sz="2800">
                <a:ea typeface="宋体" charset="-122"/>
              </a:rPr>
              <a:t>KKT</a:t>
            </a:r>
            <a:r>
              <a:rPr lang="zh-CN" altLang="en-US" sz="2800">
                <a:ea typeface="宋体" charset="-122"/>
              </a:rPr>
              <a:t>条件以及</a:t>
            </a:r>
          </a:p>
          <a:p>
            <a:r>
              <a:rPr lang="zh-CN" altLang="en-US" sz="2800">
                <a:ea typeface="宋体" charset="-122"/>
              </a:rPr>
              <a:t> 得：</a:t>
            </a:r>
          </a:p>
          <a:p>
            <a:endParaRPr lang="zh-CN" altLang="en-US" sz="2800">
              <a:ea typeface="宋体" charset="-122"/>
            </a:endParaRPr>
          </a:p>
          <a:p>
            <a:endParaRPr lang="zh-CN" altLang="en-US">
              <a:ea typeface="宋体" charset="-122"/>
            </a:endParaRPr>
          </a:p>
          <a:p>
            <a:endParaRPr lang="zh-CN" altLang="en-US">
              <a:ea typeface="宋体" charset="-122"/>
            </a:endParaRPr>
          </a:p>
        </p:txBody>
      </p:sp>
      <p:pic>
        <p:nvPicPr>
          <p:cNvPr id="184324" name="Picture 4"/>
          <p:cNvPicPr>
            <a:picLocks noChangeAspect="1" noChangeArrowheads="1"/>
          </p:cNvPicPr>
          <p:nvPr/>
        </p:nvPicPr>
        <p:blipFill>
          <a:blip r:embed="rId3"/>
          <a:srcRect/>
          <a:stretch>
            <a:fillRect/>
          </a:stretch>
        </p:blipFill>
        <p:spPr bwMode="auto">
          <a:xfrm>
            <a:off x="7500938" y="2278063"/>
            <a:ext cx="2703512" cy="420687"/>
          </a:xfrm>
          <a:prstGeom prst="rect">
            <a:avLst/>
          </a:prstGeom>
          <a:noFill/>
          <a:ln w="9525">
            <a:noFill/>
            <a:miter lim="800000"/>
            <a:headEnd/>
            <a:tailEnd/>
          </a:ln>
          <a:effectLst/>
        </p:spPr>
      </p:pic>
      <p:pic>
        <p:nvPicPr>
          <p:cNvPr id="184325" name="Picture 5"/>
          <p:cNvPicPr>
            <a:picLocks noChangeAspect="1" noChangeArrowheads="1"/>
          </p:cNvPicPr>
          <p:nvPr/>
        </p:nvPicPr>
        <p:blipFill>
          <a:blip r:embed="rId4"/>
          <a:srcRect/>
          <a:stretch>
            <a:fillRect/>
          </a:stretch>
        </p:blipFill>
        <p:spPr bwMode="auto">
          <a:xfrm>
            <a:off x="1117600" y="3657600"/>
            <a:ext cx="9086850" cy="533400"/>
          </a:xfrm>
          <a:prstGeom prst="rect">
            <a:avLst/>
          </a:prstGeom>
          <a:noFill/>
          <a:ln w="9525">
            <a:noFill/>
            <a:miter lim="800000"/>
            <a:headEnd/>
            <a:tailEnd/>
          </a:ln>
          <a:effectLst/>
        </p:spPr>
      </p:pic>
      <p:pic>
        <p:nvPicPr>
          <p:cNvPr id="184326" name="Picture 6"/>
          <p:cNvPicPr>
            <a:picLocks noChangeAspect="1" noChangeArrowheads="1"/>
          </p:cNvPicPr>
          <p:nvPr/>
        </p:nvPicPr>
        <p:blipFill>
          <a:blip r:embed="rId5"/>
          <a:srcRect/>
          <a:stretch>
            <a:fillRect/>
          </a:stretch>
        </p:blipFill>
        <p:spPr bwMode="auto">
          <a:xfrm>
            <a:off x="2114550" y="2290763"/>
            <a:ext cx="2092325" cy="446087"/>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p:cNvSpPr>
          <p:nvPr>
            <p:ph type="title"/>
          </p:nvPr>
        </p:nvSpPr>
        <p:spPr>
          <a:xfrm>
            <a:off x="677863" y="457200"/>
            <a:ext cx="8597900" cy="1320800"/>
          </a:xfrm>
        </p:spPr>
        <p:txBody>
          <a:bodyPr/>
          <a:lstStyle/>
          <a:p>
            <a:r>
              <a:rPr lang="zh-CN" altLang="en-US">
                <a:ea typeface="宋体" charset="-122"/>
              </a:rPr>
              <a:t>阈值</a:t>
            </a:r>
            <a:r>
              <a:rPr lang="en-US" altLang="zh-CN">
                <a:ea typeface="宋体" charset="-122"/>
              </a:rPr>
              <a:t>b</a:t>
            </a:r>
            <a:r>
              <a:rPr lang="zh-CN" altLang="en-US">
                <a:ea typeface="宋体" charset="-122"/>
              </a:rPr>
              <a:t>的计算</a:t>
            </a:r>
            <a:r>
              <a:rPr lang="en-US" altLang="zh-CN">
                <a:ea typeface="宋体" charset="-122"/>
              </a:rPr>
              <a:t>-</a:t>
            </a:r>
            <a:r>
              <a:rPr lang="zh-CN" altLang="en-US">
                <a:ea typeface="宋体" charset="-122"/>
              </a:rPr>
              <a:t>推导</a:t>
            </a:r>
          </a:p>
        </p:txBody>
      </p:sp>
      <p:sp>
        <p:nvSpPr>
          <p:cNvPr id="186371" name="Rectangle 3"/>
          <p:cNvSpPr>
            <a:spLocks noGrp="1"/>
          </p:cNvSpPr>
          <p:nvPr>
            <p:ph type="body" idx="1"/>
          </p:nvPr>
        </p:nvSpPr>
        <p:spPr>
          <a:xfrm>
            <a:off x="677863" y="2160588"/>
            <a:ext cx="8597900" cy="3881437"/>
          </a:xfrm>
        </p:spPr>
        <p:txBody>
          <a:bodyPr/>
          <a:lstStyle/>
          <a:p>
            <a:endParaRPr lang="zh-CN" altLang="en-US">
              <a:ea typeface="宋体" charset="-122"/>
            </a:endParaRPr>
          </a:p>
        </p:txBody>
      </p:sp>
      <p:pic>
        <p:nvPicPr>
          <p:cNvPr id="186372" name="Picture 4"/>
          <p:cNvPicPr>
            <a:picLocks noChangeAspect="1" noChangeArrowheads="1"/>
          </p:cNvPicPr>
          <p:nvPr/>
        </p:nvPicPr>
        <p:blipFill>
          <a:blip r:embed="rId2"/>
          <a:srcRect/>
          <a:stretch>
            <a:fillRect/>
          </a:stretch>
        </p:blipFill>
        <p:spPr bwMode="auto">
          <a:xfrm>
            <a:off x="914400" y="1219200"/>
            <a:ext cx="10363200" cy="5334000"/>
          </a:xfrm>
          <a:prstGeom prst="rect">
            <a:avLst/>
          </a:prstGeom>
          <a:noFill/>
          <a:ln w="9525">
            <a:noFill/>
            <a:miter lim="800000"/>
            <a:headEnd/>
            <a:tailEnd/>
          </a:ln>
          <a:effectLst/>
        </p:spPr>
      </p:pic>
      <p:sp>
        <p:nvSpPr>
          <p:cNvPr id="186373" name="Rectangle 5"/>
          <p:cNvSpPr>
            <a:spLocks noChangeArrowheads="1"/>
          </p:cNvSpPr>
          <p:nvPr/>
        </p:nvSpPr>
        <p:spPr bwMode="auto">
          <a:xfrm>
            <a:off x="1117600" y="1295400"/>
            <a:ext cx="5689600" cy="533400"/>
          </a:xfrm>
          <a:prstGeom prst="rect">
            <a:avLst/>
          </a:prstGeom>
          <a:noFill/>
          <a:ln w="19050">
            <a:solidFill>
              <a:srgbClr val="FF0000"/>
            </a:solidFill>
            <a:miter lim="800000"/>
            <a:headEnd/>
            <a:tailEnd/>
          </a:ln>
          <a:effectLst/>
        </p:spPr>
        <p:txBody>
          <a:bodyPr wrap="none" anchor="ctr"/>
          <a:lstStyle/>
          <a:p>
            <a:endParaRPr lang="zh-CN" altLang="en-US"/>
          </a:p>
        </p:txBody>
      </p:sp>
      <p:sp>
        <p:nvSpPr>
          <p:cNvPr id="186374" name="Rectangle 6"/>
          <p:cNvSpPr>
            <a:spLocks noChangeArrowheads="1"/>
          </p:cNvSpPr>
          <p:nvPr/>
        </p:nvSpPr>
        <p:spPr bwMode="auto">
          <a:xfrm>
            <a:off x="2032000" y="5867400"/>
            <a:ext cx="8229600" cy="685800"/>
          </a:xfrm>
          <a:prstGeom prst="rect">
            <a:avLst/>
          </a:prstGeom>
          <a:noFill/>
          <a:ln w="19050">
            <a:solidFill>
              <a:srgbClr val="FF0000"/>
            </a:solidFill>
            <a:miter lim="800000"/>
            <a:headEnd/>
            <a:tailEnd/>
          </a:ln>
          <a:effectLst/>
        </p:spPr>
        <p:txBody>
          <a:bodyPr wrap="none" anchor="ct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idx="4294967295"/>
          </p:nvPr>
        </p:nvSpPr>
        <p:spPr>
          <a:xfrm>
            <a:off x="609600" y="0"/>
            <a:ext cx="10972800" cy="1143000"/>
          </a:xfrm>
        </p:spPr>
        <p:txBody>
          <a:bodyPr anchor="ctr"/>
          <a:lstStyle/>
          <a:p>
            <a:r>
              <a:rPr lang="zh-CN" altLang="en-US">
                <a:ea typeface="宋体" charset="-122"/>
              </a:rPr>
              <a:t>阈值</a:t>
            </a:r>
            <a:r>
              <a:rPr lang="en-US" altLang="zh-CN">
                <a:ea typeface="宋体" charset="-122"/>
              </a:rPr>
              <a:t>b</a:t>
            </a:r>
            <a:r>
              <a:rPr lang="zh-CN" altLang="en-US">
                <a:ea typeface="宋体" charset="-122"/>
              </a:rPr>
              <a:t>的计算</a:t>
            </a:r>
          </a:p>
        </p:txBody>
      </p:sp>
      <p:sp>
        <p:nvSpPr>
          <p:cNvPr id="187395" name="内容占位符 2"/>
          <p:cNvSpPr>
            <a:spLocks noGrp="1"/>
          </p:cNvSpPr>
          <p:nvPr>
            <p:ph idx="4294967295"/>
          </p:nvPr>
        </p:nvSpPr>
        <p:spPr>
          <a:xfrm>
            <a:off x="609600" y="1295400"/>
            <a:ext cx="10344150" cy="4525963"/>
          </a:xfrm>
        </p:spPr>
        <p:txBody>
          <a:bodyPr/>
          <a:lstStyle/>
          <a:p>
            <a:r>
              <a:rPr lang="en-US" altLang="zh-CN" sz="2800">
                <a:ea typeface="宋体" charset="-122"/>
              </a:rPr>
              <a:t>2.</a:t>
            </a:r>
            <a:r>
              <a:rPr lang="zh-CN" altLang="en-US" sz="2800">
                <a:ea typeface="宋体" charset="-122"/>
              </a:rPr>
              <a:t>如果                     ，则有</a:t>
            </a:r>
          </a:p>
          <a:p>
            <a:endParaRPr lang="zh-CN" altLang="en-US" sz="2800">
              <a:ea typeface="宋体" charset="-122"/>
            </a:endParaRPr>
          </a:p>
          <a:p>
            <a:endParaRPr lang="zh-CN" altLang="en-US" sz="2800">
              <a:ea typeface="宋体" charset="-122"/>
            </a:endParaRPr>
          </a:p>
          <a:p>
            <a:endParaRPr lang="zh-CN" altLang="en-US" sz="2800">
              <a:ea typeface="宋体" charset="-122"/>
            </a:endParaRPr>
          </a:p>
          <a:p>
            <a:r>
              <a:rPr lang="en-US" altLang="zh-CN" sz="2800">
                <a:ea typeface="宋体" charset="-122"/>
              </a:rPr>
              <a:t>3.</a:t>
            </a:r>
            <a:r>
              <a:rPr lang="zh-CN" altLang="en-US" sz="2800">
                <a:ea typeface="宋体" charset="-122"/>
              </a:rPr>
              <a:t>如果同时不满足                   ，则              以及它们之间的数都满足</a:t>
            </a:r>
            <a:r>
              <a:rPr lang="en-US" altLang="zh-CN" sz="2800">
                <a:ea typeface="宋体" charset="-122"/>
              </a:rPr>
              <a:t>KKT</a:t>
            </a:r>
            <a:r>
              <a:rPr lang="zh-CN" altLang="en-US" sz="2800">
                <a:ea typeface="宋体" charset="-122"/>
              </a:rPr>
              <a:t>条件，这时选择它们的中点。</a:t>
            </a:r>
            <a:r>
              <a:rPr lang="zh-CN" altLang="en-US">
                <a:ea typeface="宋体" charset="-122"/>
              </a:rPr>
              <a:t> </a:t>
            </a:r>
          </a:p>
          <a:p>
            <a:endParaRPr lang="zh-CN" altLang="en-US">
              <a:ea typeface="宋体" charset="-122"/>
            </a:endParaRPr>
          </a:p>
        </p:txBody>
      </p:sp>
      <p:pic>
        <p:nvPicPr>
          <p:cNvPr id="187396" name="Picture 4"/>
          <p:cNvPicPr>
            <a:picLocks noChangeAspect="1" noChangeArrowheads="1"/>
          </p:cNvPicPr>
          <p:nvPr/>
        </p:nvPicPr>
        <p:blipFill>
          <a:blip r:embed="rId3"/>
          <a:srcRect/>
          <a:stretch>
            <a:fillRect/>
          </a:stretch>
        </p:blipFill>
        <p:spPr bwMode="auto">
          <a:xfrm>
            <a:off x="2160588" y="1295400"/>
            <a:ext cx="1990725" cy="457200"/>
          </a:xfrm>
          <a:prstGeom prst="rect">
            <a:avLst/>
          </a:prstGeom>
          <a:noFill/>
          <a:ln w="9525">
            <a:noFill/>
            <a:miter lim="800000"/>
            <a:headEnd/>
            <a:tailEnd/>
          </a:ln>
          <a:effectLst/>
        </p:spPr>
      </p:pic>
      <p:pic>
        <p:nvPicPr>
          <p:cNvPr id="187397" name="Picture 5"/>
          <p:cNvPicPr>
            <a:picLocks noChangeAspect="1" noChangeArrowheads="1"/>
          </p:cNvPicPr>
          <p:nvPr/>
        </p:nvPicPr>
        <p:blipFill>
          <a:blip r:embed="rId4"/>
          <a:srcRect/>
          <a:stretch>
            <a:fillRect/>
          </a:stretch>
        </p:blipFill>
        <p:spPr bwMode="auto">
          <a:xfrm>
            <a:off x="844550" y="2286000"/>
            <a:ext cx="9550400" cy="457200"/>
          </a:xfrm>
          <a:prstGeom prst="rect">
            <a:avLst/>
          </a:prstGeom>
          <a:noFill/>
          <a:ln w="9525">
            <a:noFill/>
            <a:miter lim="800000"/>
            <a:headEnd/>
            <a:tailEnd/>
          </a:ln>
          <a:effectLst/>
        </p:spPr>
      </p:pic>
      <p:pic>
        <p:nvPicPr>
          <p:cNvPr id="187398" name="Picture 6"/>
          <p:cNvPicPr>
            <a:picLocks noChangeAspect="1" noChangeArrowheads="1"/>
          </p:cNvPicPr>
          <p:nvPr/>
        </p:nvPicPr>
        <p:blipFill>
          <a:blip r:embed="rId5"/>
          <a:srcRect/>
          <a:stretch>
            <a:fillRect/>
          </a:stretch>
        </p:blipFill>
        <p:spPr bwMode="auto">
          <a:xfrm>
            <a:off x="3821113" y="3522663"/>
            <a:ext cx="2030412" cy="390525"/>
          </a:xfrm>
          <a:prstGeom prst="rect">
            <a:avLst/>
          </a:prstGeom>
          <a:noFill/>
          <a:ln w="9525">
            <a:noFill/>
            <a:miter lim="800000"/>
            <a:headEnd/>
            <a:tailEnd/>
          </a:ln>
          <a:effectLst/>
        </p:spPr>
      </p:pic>
      <p:pic>
        <p:nvPicPr>
          <p:cNvPr id="187399" name="Picture 7"/>
          <p:cNvPicPr>
            <a:picLocks noChangeAspect="1" noChangeArrowheads="1"/>
          </p:cNvPicPr>
          <p:nvPr/>
        </p:nvPicPr>
        <p:blipFill>
          <a:blip r:embed="rId6"/>
          <a:srcRect/>
          <a:stretch>
            <a:fillRect/>
          </a:stretch>
        </p:blipFill>
        <p:spPr bwMode="auto">
          <a:xfrm>
            <a:off x="6589713" y="3522663"/>
            <a:ext cx="1457325" cy="39052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algn="ctr"/>
            <a:r>
              <a:rPr lang="zh-CN" altLang="en-US"/>
              <a:t>支持向量回归</a:t>
            </a:r>
            <a:r>
              <a:rPr lang="en-US" altLang="zh-CN"/>
              <a:t>(SVR)</a:t>
            </a:r>
          </a:p>
        </p:txBody>
      </p:sp>
      <p:sp>
        <p:nvSpPr>
          <p:cNvPr id="3" name="Content Placeholder 2"/>
          <p:cNvSpPr>
            <a:spLocks noGrp="1" noRot="1" noChangeAspect="1" noMove="1" noResize="1" noEditPoints="1" noAdjustHandles="1" noChangeArrowheads="1" noChangeShapeType="1" noTextEdit="1"/>
          </p:cNvSpPr>
          <p:nvPr>
            <p:ph idx="1"/>
          </p:nvPr>
        </p:nvSpPr>
        <p:spPr>
          <a:xfrm>
            <a:off x="677334" y="2503633"/>
            <a:ext cx="9310728" cy="4354367"/>
          </a:xfrm>
          <a:blipFill rotWithShape="0">
            <a:blip r:embed="rId3"/>
            <a:stretch>
              <a:fillRect l="-524" t="-2101"/>
            </a:stretch>
          </a:blipFill>
        </p:spPr>
        <p:txBody>
          <a:bodyPr rtlCol="0">
            <a:normAutofit/>
          </a:bodyPr>
          <a:lstStyle/>
          <a:p>
            <a:pPr fontAlgn="auto">
              <a:spcAft>
                <a:spcPts val="0"/>
              </a:spcAft>
              <a:buFont typeface="Wingdings 3" charset="2"/>
              <a:buChar char=""/>
              <a:defRPr/>
            </a:pPr>
            <a:r>
              <a:rPr lang="en-US">
                <a:noFill/>
                <a:cs typeface="+mn-cs"/>
              </a:rPr>
              <a:t> </a:t>
            </a:r>
          </a:p>
        </p:txBody>
      </p:sp>
      <p:sp>
        <p:nvSpPr>
          <p:cNvPr id="76803" name="TextBox 3"/>
          <p:cNvSpPr txBox="1">
            <a:spLocks noChangeArrowheads="1"/>
          </p:cNvSpPr>
          <p:nvPr/>
        </p:nvSpPr>
        <p:spPr bwMode="auto">
          <a:xfrm>
            <a:off x="5768975" y="1690688"/>
            <a:ext cx="5756275" cy="523875"/>
          </a:xfrm>
          <a:prstGeom prst="rect">
            <a:avLst/>
          </a:prstGeom>
          <a:noFill/>
          <a:ln w="9525">
            <a:noFill/>
            <a:miter lim="800000"/>
            <a:headEnd/>
            <a:tailEnd/>
          </a:ln>
        </p:spPr>
        <p:txBody>
          <a:bodyPr>
            <a:spAutoFit/>
          </a:bodyPr>
          <a:lstStyle/>
          <a:p>
            <a:pPr algn="r"/>
            <a:r>
              <a:rPr lang="en-US" altLang="zh-CN" sz="2800">
                <a:latin typeface="Trebuchet MS" pitchFamily="34" charset="0"/>
                <a:ea typeface="华文新魏"/>
              </a:rPr>
              <a:t>51174500004  </a:t>
            </a:r>
            <a:r>
              <a:rPr lang="zh-CN" altLang="en-US" sz="2800">
                <a:latin typeface="Trebuchet MS" pitchFamily="34" charset="0"/>
                <a:ea typeface="华文新魏"/>
              </a:rPr>
              <a:t>陈彪</a:t>
            </a:r>
            <a:endParaRPr lang="en-US" sz="2800">
              <a:latin typeface="Trebuchet MS" pitchFamily="34" charset="0"/>
              <a:ea typeface="华文新魏"/>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p:cNvSpPr>
          <p:nvPr>
            <p:ph idx="1"/>
          </p:nvPr>
        </p:nvSpPr>
        <p:spPr>
          <a:xfrm>
            <a:off x="677863" y="1744663"/>
            <a:ext cx="8596312" cy="3881437"/>
          </a:xfrm>
        </p:spPr>
        <p:txBody>
          <a:bodyPr rtlCol="0">
            <a:normAutofit/>
          </a:bodyPr>
          <a:lstStyle/>
          <a:p>
            <a:pPr fontAlgn="auto">
              <a:spcAft>
                <a:spcPts val="0"/>
              </a:spcAft>
              <a:buFont typeface="Wingdings 3" charset="2"/>
              <a:buChar char=""/>
              <a:defRPr/>
            </a:pPr>
            <a:r>
              <a:rPr lang="zh-CN" altLang="en-US" sz="3000" b="1" dirty="0">
                <a:solidFill>
                  <a:schemeClr val="tx1">
                    <a:lumMod val="75000"/>
                    <a:lumOff val="25000"/>
                  </a:schemeClr>
                </a:solidFill>
                <a:cs typeface="+mn-cs"/>
              </a:rPr>
              <a:t>支持向量回归</a:t>
            </a:r>
            <a:r>
              <a:rPr lang="en-US" altLang="zh-CN" sz="3000" b="1" dirty="0">
                <a:solidFill>
                  <a:schemeClr val="tx1">
                    <a:lumMod val="75000"/>
                    <a:lumOff val="25000"/>
                  </a:schemeClr>
                </a:solidFill>
                <a:cs typeface="+mn-cs"/>
              </a:rPr>
              <a:t>:</a:t>
            </a:r>
            <a:r>
              <a:rPr lang="zh-CN" altLang="en-US" sz="2400" dirty="0">
                <a:solidFill>
                  <a:schemeClr val="tx1">
                    <a:lumMod val="75000"/>
                    <a:lumOff val="25000"/>
                  </a:schemeClr>
                </a:solidFill>
                <a:cs typeface="+mn-cs"/>
              </a:rPr>
              <a:t>与传统不同</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支持向量回归</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假设我们能容忍</a:t>
            </a:r>
            <a:r>
              <a:rPr lang="en-US" altLang="zh-CN" sz="2400" dirty="0">
                <a:solidFill>
                  <a:schemeClr val="tx1">
                    <a:lumMod val="75000"/>
                    <a:lumOff val="25000"/>
                  </a:schemeClr>
                </a:solidFill>
                <a:cs typeface="+mn-cs"/>
              </a:rPr>
              <a:t>f(x)</a:t>
            </a:r>
            <a:r>
              <a:rPr lang="zh-CN" altLang="en-US" sz="2400" dirty="0">
                <a:solidFill>
                  <a:schemeClr val="tx1">
                    <a:lumMod val="75000"/>
                    <a:lumOff val="25000"/>
                  </a:schemeClr>
                </a:solidFill>
                <a:cs typeface="+mn-cs"/>
              </a:rPr>
              <a:t>与</a:t>
            </a:r>
            <a:r>
              <a:rPr lang="en-US" altLang="zh-CN" sz="2400" dirty="0">
                <a:solidFill>
                  <a:schemeClr val="tx1">
                    <a:lumMod val="75000"/>
                    <a:lumOff val="25000"/>
                  </a:schemeClr>
                </a:solidFill>
                <a:cs typeface="+mn-cs"/>
              </a:rPr>
              <a:t>y</a:t>
            </a:r>
            <a:r>
              <a:rPr lang="zh-CN" altLang="en-US" sz="2400" dirty="0">
                <a:solidFill>
                  <a:schemeClr val="tx1">
                    <a:lumMod val="75000"/>
                    <a:lumOff val="25000"/>
                  </a:schemeClr>
                </a:solidFill>
                <a:cs typeface="+mn-cs"/>
              </a:rPr>
              <a:t>之间最多有</a:t>
            </a:r>
            <a:r>
              <a:rPr lang="en-US" altLang="zh-CN" sz="2400" dirty="0">
                <a:solidFill>
                  <a:schemeClr val="tx1">
                    <a:lumMod val="75000"/>
                    <a:lumOff val="25000"/>
                  </a:schemeClr>
                </a:solidFill>
                <a:cs typeface="+mn-cs"/>
              </a:rPr>
              <a:t>ϵ</a:t>
            </a:r>
            <a:r>
              <a:rPr lang="zh-CN" altLang="en-US" sz="2400" dirty="0">
                <a:solidFill>
                  <a:schemeClr val="tx1">
                    <a:lumMod val="75000"/>
                    <a:lumOff val="25000"/>
                  </a:schemeClr>
                </a:solidFill>
                <a:cs typeface="+mn-cs"/>
              </a:rPr>
              <a:t>的误差</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即仅当</a:t>
            </a:r>
            <a:r>
              <a:rPr lang="en-US" altLang="zh-CN" sz="2400" dirty="0">
                <a:solidFill>
                  <a:schemeClr val="tx1">
                    <a:lumMod val="75000"/>
                    <a:lumOff val="25000"/>
                  </a:schemeClr>
                </a:solidFill>
                <a:cs typeface="+mn-cs"/>
              </a:rPr>
              <a:t>f(x)</a:t>
            </a:r>
            <a:r>
              <a:rPr lang="zh-CN" altLang="en-US" sz="2400" dirty="0">
                <a:solidFill>
                  <a:schemeClr val="tx1">
                    <a:lumMod val="75000"/>
                    <a:lumOff val="25000"/>
                  </a:schemeClr>
                </a:solidFill>
                <a:cs typeface="+mn-cs"/>
              </a:rPr>
              <a:t>与</a:t>
            </a:r>
            <a:r>
              <a:rPr lang="en-US" altLang="zh-CN" sz="2400" dirty="0">
                <a:solidFill>
                  <a:schemeClr val="tx1">
                    <a:lumMod val="75000"/>
                    <a:lumOff val="25000"/>
                  </a:schemeClr>
                </a:solidFill>
                <a:cs typeface="+mn-cs"/>
              </a:rPr>
              <a:t>y</a:t>
            </a:r>
            <a:r>
              <a:rPr lang="zh-CN" altLang="en-US" sz="2400" dirty="0">
                <a:solidFill>
                  <a:schemeClr val="tx1">
                    <a:lumMod val="75000"/>
                    <a:lumOff val="25000"/>
                  </a:schemeClr>
                </a:solidFill>
                <a:cs typeface="+mn-cs"/>
              </a:rPr>
              <a:t>之间的差别绝对值大于</a:t>
            </a:r>
            <a:r>
              <a:rPr lang="en-US" altLang="zh-CN" sz="2400" dirty="0">
                <a:solidFill>
                  <a:schemeClr val="tx1">
                    <a:lumMod val="75000"/>
                    <a:lumOff val="25000"/>
                  </a:schemeClr>
                </a:solidFill>
                <a:cs typeface="+mn-cs"/>
              </a:rPr>
              <a:t>ϵ</a:t>
            </a:r>
            <a:r>
              <a:rPr lang="zh-CN" altLang="en-US" sz="2400" dirty="0">
                <a:solidFill>
                  <a:schemeClr val="tx1">
                    <a:lumMod val="75000"/>
                    <a:lumOff val="25000"/>
                  </a:schemeClr>
                </a:solidFill>
                <a:cs typeface="+mn-cs"/>
              </a:rPr>
              <a:t>时才计算损失</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如图</a:t>
            </a:r>
            <a:r>
              <a:rPr lang="en-US" altLang="zh-CN" sz="2400" dirty="0">
                <a:solidFill>
                  <a:schemeClr val="tx1">
                    <a:lumMod val="75000"/>
                    <a:lumOff val="25000"/>
                  </a:schemeClr>
                </a:solidFill>
                <a:cs typeface="+mn-cs"/>
              </a:rPr>
              <a:t>1</a:t>
            </a:r>
            <a:r>
              <a:rPr lang="zh-CN" altLang="en-US" sz="2400" dirty="0">
                <a:solidFill>
                  <a:schemeClr val="tx1">
                    <a:lumMod val="75000"/>
                    <a:lumOff val="25000"/>
                  </a:schemeClr>
                </a:solidFill>
                <a:cs typeface="+mn-cs"/>
              </a:rPr>
              <a:t>所示</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这相当于以</a:t>
            </a:r>
            <a:r>
              <a:rPr lang="en-US" altLang="zh-CN" sz="2400" dirty="0">
                <a:solidFill>
                  <a:schemeClr val="tx1">
                    <a:lumMod val="75000"/>
                    <a:lumOff val="25000"/>
                  </a:schemeClr>
                </a:solidFill>
                <a:cs typeface="+mn-cs"/>
              </a:rPr>
              <a:t>f(x)</a:t>
            </a:r>
            <a:r>
              <a:rPr lang="zh-CN" altLang="en-US" sz="2400" dirty="0">
                <a:solidFill>
                  <a:schemeClr val="tx1">
                    <a:lumMod val="75000"/>
                    <a:lumOff val="25000"/>
                  </a:schemeClr>
                </a:solidFill>
                <a:cs typeface="+mn-cs"/>
              </a:rPr>
              <a:t>为中心</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构建一个宽度为</a:t>
            </a:r>
            <a:r>
              <a:rPr lang="en-US" altLang="zh-CN" sz="2400" dirty="0">
                <a:solidFill>
                  <a:schemeClr val="tx1">
                    <a:lumMod val="75000"/>
                    <a:lumOff val="25000"/>
                  </a:schemeClr>
                </a:solidFill>
                <a:cs typeface="+mn-cs"/>
              </a:rPr>
              <a:t>2ϵ</a:t>
            </a:r>
            <a:r>
              <a:rPr lang="zh-CN" altLang="en-US" sz="2400" dirty="0">
                <a:solidFill>
                  <a:schemeClr val="tx1">
                    <a:lumMod val="75000"/>
                    <a:lumOff val="25000"/>
                  </a:schemeClr>
                </a:solidFill>
                <a:cs typeface="+mn-cs"/>
              </a:rPr>
              <a:t>的隔离带</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若训练样本落入此隔离带</a:t>
            </a:r>
            <a:r>
              <a:rPr lang="en-US" altLang="zh-CN" sz="2400" dirty="0">
                <a:solidFill>
                  <a:schemeClr val="tx1">
                    <a:lumMod val="75000"/>
                    <a:lumOff val="25000"/>
                  </a:schemeClr>
                </a:solidFill>
                <a:cs typeface="+mn-cs"/>
              </a:rPr>
              <a:t>,</a:t>
            </a:r>
            <a:r>
              <a:rPr lang="zh-CN" altLang="en-US" sz="2400" dirty="0">
                <a:solidFill>
                  <a:schemeClr val="tx1">
                    <a:lumMod val="75000"/>
                    <a:lumOff val="25000"/>
                  </a:schemeClr>
                </a:solidFill>
                <a:cs typeface="+mn-cs"/>
              </a:rPr>
              <a:t>则认为是被预测正确的</a:t>
            </a:r>
            <a:r>
              <a:rPr lang="en-US" altLang="zh-CN" sz="2400" dirty="0">
                <a:solidFill>
                  <a:schemeClr val="tx1">
                    <a:lumMod val="75000"/>
                    <a:lumOff val="25000"/>
                  </a:schemeClr>
                </a:solidFill>
                <a:cs typeface="+mn-cs"/>
              </a:rPr>
              <a:t>.</a:t>
            </a:r>
          </a:p>
          <a:p>
            <a:pPr fontAlgn="auto">
              <a:spcAft>
                <a:spcPts val="0"/>
              </a:spcAft>
              <a:buFont typeface="Wingdings 3" charset="2"/>
              <a:buChar char=""/>
              <a:defRPr/>
            </a:pPr>
            <a:endParaRPr lang="en-US" altLang="zh-CN" sz="2400" dirty="0">
              <a:solidFill>
                <a:schemeClr val="tx1">
                  <a:lumMod val="75000"/>
                  <a:lumOff val="25000"/>
                </a:schemeClr>
              </a:solidFill>
              <a:cs typeface="+mn-cs"/>
            </a:endParaRPr>
          </a:p>
          <a:p>
            <a:pPr fontAlgn="auto">
              <a:spcAft>
                <a:spcPts val="0"/>
              </a:spcAft>
              <a:buFont typeface="Wingdings 3" charset="2"/>
              <a:buChar char=""/>
              <a:defRPr/>
            </a:pPr>
            <a:endParaRPr lang="en-US" altLang="zh-CN" sz="2800" b="1" dirty="0">
              <a:solidFill>
                <a:schemeClr val="tx1">
                  <a:lumMod val="75000"/>
                  <a:lumOff val="25000"/>
                </a:schemeClr>
              </a:solidFill>
              <a:cs typeface="+mn-cs"/>
            </a:endParaRPr>
          </a:p>
          <a:p>
            <a:pPr marL="0" indent="0" fontAlgn="auto">
              <a:spcAft>
                <a:spcPts val="0"/>
              </a:spcAft>
              <a:buFont typeface="Wingdings 3" charset="2"/>
              <a:buNone/>
              <a:defRPr/>
            </a:pPr>
            <a:endParaRPr lang="en-US" altLang="zh-CN" sz="2800" b="1" dirty="0">
              <a:solidFill>
                <a:schemeClr val="tx1">
                  <a:lumMod val="75000"/>
                  <a:lumOff val="25000"/>
                </a:schemeClr>
              </a:solidFill>
              <a:cs typeface="+mn-cs"/>
            </a:endParaRPr>
          </a:p>
          <a:p>
            <a:pPr fontAlgn="auto">
              <a:spcAft>
                <a:spcPts val="0"/>
              </a:spcAft>
              <a:buFont typeface="Wingdings 3" charset="2"/>
              <a:buChar char=""/>
              <a:defRPr/>
            </a:pPr>
            <a:endParaRPr lang="zh-CN" altLang="en-US" dirty="0">
              <a:solidFill>
                <a:schemeClr val="tx1">
                  <a:lumMod val="75000"/>
                  <a:lumOff val="25000"/>
                </a:schemeClr>
              </a:solidFill>
              <a:cs typeface="+mn-cs"/>
            </a:endParaRPr>
          </a:p>
        </p:txBody>
      </p:sp>
      <p:pic>
        <p:nvPicPr>
          <p:cNvPr id="78851" name="Picture 1"/>
          <p:cNvPicPr>
            <a:picLocks noChangeAspect="1" noChangeArrowheads="1"/>
          </p:cNvPicPr>
          <p:nvPr/>
        </p:nvPicPr>
        <p:blipFill>
          <a:blip r:embed="rId3"/>
          <a:srcRect/>
          <a:stretch>
            <a:fillRect/>
          </a:stretch>
        </p:blipFill>
        <p:spPr bwMode="auto">
          <a:xfrm>
            <a:off x="3638550" y="3429000"/>
            <a:ext cx="5270500" cy="2409825"/>
          </a:xfrm>
          <a:prstGeom prst="rect">
            <a:avLst/>
          </a:prstGeom>
          <a:noFill/>
          <a:ln w="9525">
            <a:noFill/>
            <a:miter lim="800000"/>
            <a:headEnd/>
            <a:tailEnd/>
          </a:ln>
        </p:spPr>
      </p:pic>
      <p:sp>
        <p:nvSpPr>
          <p:cNvPr id="5" name="矩形 4">
            <a:extLst/>
          </p:cNvPr>
          <p:cNvSpPr>
            <a:spLocks noRot="1" noChangeAspect="1" noMove="1" noResize="1" noEditPoints="1" noAdjustHandles="1" noChangeArrowheads="1" noChangeShapeType="1" noTextEdit="1"/>
          </p:cNvSpPr>
          <p:nvPr/>
        </p:nvSpPr>
        <p:spPr>
          <a:xfrm>
            <a:off x="1593051" y="6123023"/>
            <a:ext cx="7547636" cy="283411"/>
          </a:xfrm>
          <a:prstGeom prst="rect">
            <a:avLst/>
          </a:prstGeom>
          <a:blipFill rotWithShape="0">
            <a:blip r:embed="rId4"/>
            <a:stretch>
              <a:fillRect t="-46809" b="-31915"/>
            </a:stretch>
          </a:blipFill>
        </p:spPr>
        <p:txBody>
          <a:bodyPr/>
          <a:lstStyle/>
          <a:p>
            <a:pPr fontAlgn="auto">
              <a:spcBef>
                <a:spcPts val="0"/>
              </a:spcBef>
              <a:spcAft>
                <a:spcPts val="0"/>
              </a:spcAft>
              <a:defRPr/>
            </a:pPr>
            <a:r>
              <a:rPr lang="en-US">
                <a:noFill/>
                <a:latin typeface="+mn-lt"/>
                <a:ea typeface="+mn-ea"/>
                <a:cs typeface="+mn-cs"/>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A4925-6395-4B9D-B0CB-560F2771BB68}"/>
              </a:ext>
            </a:extLst>
          </p:cNvPr>
          <p:cNvSpPr>
            <a:spLocks noGrp="1"/>
          </p:cNvSpPr>
          <p:nvPr>
            <p:ph type="title"/>
          </p:nvPr>
        </p:nvSpPr>
        <p:spPr/>
        <p:txBody>
          <a:bodyPr/>
          <a:lstStyle/>
          <a:p>
            <a:r>
              <a:rPr lang="en-US" altLang="zh-CN" dirty="0"/>
              <a:t>DECISION ROLE</a:t>
            </a:r>
            <a:endParaRPr lang="zh-CN" altLang="en-US" dirty="0"/>
          </a:p>
        </p:txBody>
      </p:sp>
      <p:pic>
        <p:nvPicPr>
          <p:cNvPr id="4" name="图片 3">
            <a:extLst>
              <a:ext uri="{FF2B5EF4-FFF2-40B4-BE49-F238E27FC236}">
                <a16:creationId xmlns:a16="http://schemas.microsoft.com/office/drawing/2014/main" id="{56C07814-0528-4E0F-B241-1717FFED9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944" y="1917792"/>
            <a:ext cx="4380694" cy="416700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3419224-8C7A-4870-9C9F-95FB754A7556}"/>
                  </a:ext>
                </a:extLst>
              </p:cNvPr>
              <p:cNvSpPr txBox="1"/>
              <p:nvPr/>
            </p:nvSpPr>
            <p:spPr>
              <a:xfrm>
                <a:off x="-92365" y="2157938"/>
                <a:ext cx="7019637" cy="2831544"/>
              </a:xfrm>
              <a:prstGeom prst="rect">
                <a:avLst/>
              </a:prstGeom>
              <a:noFill/>
            </p:spPr>
            <p:txBody>
              <a:bodyPr wrap="square" rtlCol="0">
                <a:spAutoFit/>
              </a:bodyPr>
              <a:lstStyle/>
              <a:p>
                <a:r>
                  <a:rPr lang="en-US" altLang="zh-CN" sz="3200" dirty="0">
                    <a:solidFill>
                      <a:srgbClr val="FF0000"/>
                    </a:solidFill>
                  </a:rPr>
                  <a:t>	</a:t>
                </a:r>
                <a:r>
                  <a:rPr lang="zh-CN" altLang="en-US" sz="3200" dirty="0">
                    <a:solidFill>
                      <a:srgbClr val="FF0000"/>
                    </a:solidFill>
                  </a:rPr>
                  <a:t> </a:t>
                </a:r>
                <a14:m>
                  <m:oMath xmlns:m="http://schemas.openxmlformats.org/officeDocument/2006/math">
                    <m:acc>
                      <m:accPr>
                        <m:chr m:val="̅"/>
                        <m:ctrlPr>
                          <a:rPr lang="zh-CN" altLang="en-US" sz="3200" i="1">
                            <a:solidFill>
                              <a:srgbClr val="FF0000"/>
                            </a:solidFill>
                            <a:latin typeface="Cambria Math" panose="02040503050406030204" pitchFamily="18" charset="0"/>
                          </a:rPr>
                        </m:ctrlPr>
                      </m:accPr>
                      <m:e>
                        <m:r>
                          <a:rPr lang="zh-CN" altLang="en-US" sz="3200" i="1">
                            <a:solidFill>
                              <a:srgbClr val="FF0000"/>
                            </a:solidFill>
                            <a:latin typeface="Cambria Math" panose="02040503050406030204" pitchFamily="18" charset="0"/>
                          </a:rPr>
                          <m:t>𝑤</m:t>
                        </m:r>
                      </m:e>
                    </m:acc>
                    <m:r>
                      <a:rPr lang="zh-CN" altLang="en-US" sz="3200" i="1">
                        <a:solidFill>
                          <a:srgbClr val="FF0000"/>
                        </a:solidFill>
                        <a:latin typeface="Cambria Math" panose="02040503050406030204" pitchFamily="18" charset="0"/>
                      </a:rPr>
                      <m:t>⋅</m:t>
                    </m:r>
                    <m:acc>
                      <m:accPr>
                        <m:chr m:val="̅"/>
                        <m:ctrlPr>
                          <a:rPr lang="zh-CN" altLang="en-US" sz="3200" i="1">
                            <a:solidFill>
                              <a:srgbClr val="FF0000"/>
                            </a:solidFill>
                            <a:latin typeface="Cambria Math" panose="02040503050406030204" pitchFamily="18" charset="0"/>
                          </a:rPr>
                        </m:ctrlPr>
                      </m:accPr>
                      <m:e>
                        <m:r>
                          <a:rPr lang="zh-CN" altLang="en-US" sz="3200" i="1">
                            <a:solidFill>
                              <a:srgbClr val="FF0000"/>
                            </a:solidFill>
                            <a:latin typeface="Cambria Math" panose="02040503050406030204" pitchFamily="18" charset="0"/>
                          </a:rPr>
                          <m:t>𝑢</m:t>
                        </m:r>
                      </m:e>
                    </m:acc>
                    <m:r>
                      <a:rPr lang="en-US" altLang="zh-CN" sz="3200" i="1">
                        <a:solidFill>
                          <a:srgbClr val="FF0000"/>
                        </a:solidFill>
                        <a:latin typeface="Cambria Math" panose="02040503050406030204" pitchFamily="18" charset="0"/>
                      </a:rPr>
                      <m:t>+</m:t>
                    </m:r>
                    <m:r>
                      <a:rPr lang="en-US" altLang="zh-CN" sz="3200" i="1">
                        <a:solidFill>
                          <a:srgbClr val="FF0000"/>
                        </a:solidFill>
                        <a:latin typeface="Cambria Math" panose="02040503050406030204" pitchFamily="18" charset="0"/>
                      </a:rPr>
                      <m:t>𝑏</m:t>
                    </m:r>
                    <m:r>
                      <a:rPr lang="en-US" altLang="zh-CN" sz="3200" i="1">
                        <a:solidFill>
                          <a:srgbClr val="FF0000"/>
                        </a:solidFill>
                        <a:latin typeface="Cambria Math" panose="02040503050406030204" pitchFamily="18" charset="0"/>
                        <a:ea typeface="Cambria Math" panose="02040503050406030204" pitchFamily="18" charset="0"/>
                      </a:rPr>
                      <m:t>≥0</m:t>
                    </m:r>
                    <m:r>
                      <a:rPr lang="en-US" altLang="zh-CN" sz="3200" b="0" i="1" smtClean="0">
                        <a:solidFill>
                          <a:srgbClr val="FF0000"/>
                        </a:solidFill>
                        <a:latin typeface="Cambria Math" panose="02040503050406030204" pitchFamily="18" charset="0"/>
                        <a:ea typeface="Cambria Math" panose="02040503050406030204" pitchFamily="18" charset="0"/>
                      </a:rPr>
                      <m:t>  </m:t>
                    </m:r>
                    <m:r>
                      <a:rPr lang="en-US" altLang="zh-CN" sz="3200" b="0" i="1" smtClean="0">
                        <a:solidFill>
                          <a:srgbClr val="FF0000"/>
                        </a:solidFill>
                        <a:latin typeface="Cambria Math" panose="02040503050406030204" pitchFamily="18" charset="0"/>
                        <a:ea typeface="Cambria Math" panose="02040503050406030204" pitchFamily="18" charset="0"/>
                      </a:rPr>
                      <m:t>𝑇𝐻𝐸𝑁</m:t>
                    </m:r>
                    <m:r>
                      <a:rPr lang="en-US" altLang="zh-CN" sz="3200" b="0" i="1" smtClean="0">
                        <a:solidFill>
                          <a:srgbClr val="FF0000"/>
                        </a:solidFill>
                        <a:latin typeface="Cambria Math" panose="02040503050406030204" pitchFamily="18" charset="0"/>
                        <a:ea typeface="Cambria Math" panose="02040503050406030204" pitchFamily="18" charset="0"/>
                      </a:rPr>
                      <m:t> "</m:t>
                    </m:r>
                    <m:r>
                      <m:rPr>
                        <m:nor/>
                      </m:rPr>
                      <a:rPr lang="en-US" altLang="zh-CN" sz="3200" b="0" i="0" smtClean="0">
                        <a:solidFill>
                          <a:srgbClr val="FF0000"/>
                        </a:solidFill>
                        <a:latin typeface="Cambria Math" panose="02040503050406030204" pitchFamily="18" charset="0"/>
                        <a:ea typeface="Cambria Math" panose="02040503050406030204" pitchFamily="18" charset="0"/>
                      </a:rPr>
                      <m:t>+"</m:t>
                    </m:r>
                    <m:r>
                      <a:rPr lang="en-US" altLang="zh-CN" sz="3200" b="0" i="1" smtClean="0">
                        <a:solidFill>
                          <a:srgbClr val="FF0000"/>
                        </a:solidFill>
                        <a:latin typeface="Cambria Math" panose="02040503050406030204" pitchFamily="18" charset="0"/>
                        <a:ea typeface="Cambria Math" panose="02040503050406030204" pitchFamily="18" charset="0"/>
                      </a:rPr>
                      <m:t>   (1)</m:t>
                    </m:r>
                  </m:oMath>
                </a14:m>
                <a:endParaRPr lang="en-US" altLang="zh-CN" sz="3200" b="0" dirty="0">
                  <a:solidFill>
                    <a:srgbClr val="FF0000"/>
                  </a:solidFill>
                  <a:ea typeface="Cambria Math" panose="02040503050406030204" pitchFamily="18" charset="0"/>
                </a:endParaRPr>
              </a:p>
              <a:p>
                <a:endParaRPr lang="en-US" altLang="zh-CN" sz="3200" dirty="0">
                  <a:solidFill>
                    <a:srgbClr val="FF0000"/>
                  </a:solidFill>
                </a:endParaRPr>
              </a:p>
              <a:p>
                <a:endParaRPr lang="en-US" altLang="zh-CN" sz="3200" dirty="0">
                  <a:solidFill>
                    <a:srgbClr val="FF0000"/>
                  </a:solidFill>
                </a:endParaRPr>
              </a:p>
              <a:p>
                <a:endParaRPr lang="en-US" altLang="zh-CN" sz="3200" dirty="0">
                  <a:solidFill>
                    <a:srgbClr val="FF0000"/>
                  </a:solidFill>
                </a:endParaRPr>
              </a:p>
              <a:p>
                <a:r>
                  <a:rPr lang="en-US" altLang="zh-CN" sz="3200" dirty="0">
                    <a:solidFill>
                      <a:schemeClr val="tx1"/>
                    </a:solidFill>
                  </a:rPr>
                  <a:t>	Question: which </a:t>
                </a:r>
                <a14:m>
                  <m:oMath xmlns:m="http://schemas.openxmlformats.org/officeDocument/2006/math">
                    <m:acc>
                      <m:accPr>
                        <m:chr m:val="̅"/>
                        <m:ctrlPr>
                          <a:rPr lang="zh-CN" altLang="en-US" sz="3200" i="1">
                            <a:solidFill>
                              <a:schemeClr val="tx1"/>
                            </a:solidFill>
                            <a:latin typeface="Cambria Math" panose="02040503050406030204" pitchFamily="18" charset="0"/>
                          </a:rPr>
                        </m:ctrlPr>
                      </m:accPr>
                      <m:e>
                        <m:r>
                          <a:rPr lang="zh-CN" altLang="en-US" sz="3200" i="1">
                            <a:solidFill>
                              <a:schemeClr val="tx1"/>
                            </a:solidFill>
                            <a:latin typeface="Cambria Math" panose="02040503050406030204" pitchFamily="18" charset="0"/>
                          </a:rPr>
                          <m:t>𝑤</m:t>
                        </m:r>
                      </m:e>
                    </m:acc>
                  </m:oMath>
                </a14:m>
                <a:r>
                  <a:rPr lang="zh-CN" altLang="en-US" sz="3200" dirty="0">
                    <a:solidFill>
                      <a:schemeClr val="tx1"/>
                    </a:solidFill>
                  </a:rPr>
                  <a:t> </a:t>
                </a:r>
                <a:r>
                  <a:rPr lang="en-US" altLang="zh-CN" sz="3200" dirty="0">
                    <a:solidFill>
                      <a:schemeClr val="tx1"/>
                    </a:solidFill>
                  </a:rPr>
                  <a:t>and which </a:t>
                </a:r>
                <a14:m>
                  <m:oMath xmlns:m="http://schemas.openxmlformats.org/officeDocument/2006/math">
                    <m:r>
                      <a:rPr lang="en-US" altLang="zh-CN" sz="3200" i="1" smtClean="0">
                        <a:solidFill>
                          <a:schemeClr val="tx1"/>
                        </a:solidFill>
                        <a:latin typeface="Cambria Math" panose="02040503050406030204" pitchFamily="18" charset="0"/>
                      </a:rPr>
                      <m:t>𝑏</m:t>
                    </m:r>
                    <m:r>
                      <a:rPr lang="en-US" altLang="zh-CN" sz="3200" b="0" i="1" smtClean="0">
                        <a:solidFill>
                          <a:schemeClr val="tx1"/>
                        </a:solidFill>
                        <a:latin typeface="Cambria Math" panose="02040503050406030204" pitchFamily="18" charset="0"/>
                      </a:rPr>
                      <m:t> ?</m:t>
                    </m:r>
                  </m:oMath>
                </a14:m>
                <a:r>
                  <a:rPr lang="en-US" altLang="zh-CN" sz="3200" dirty="0">
                    <a:solidFill>
                      <a:schemeClr val="tx1"/>
                    </a:solidFill>
                  </a:rPr>
                  <a:t> </a:t>
                </a:r>
                <a:endParaRPr lang="zh-CN" altLang="en-US" sz="3200" dirty="0">
                  <a:solidFill>
                    <a:schemeClr val="tx1"/>
                  </a:solidFill>
                </a:endParaRPr>
              </a:p>
              <a:p>
                <a:endParaRPr lang="zh-CN" altLang="en-US" dirty="0"/>
              </a:p>
            </p:txBody>
          </p:sp>
        </mc:Choice>
        <mc:Fallback xmlns="">
          <p:sp>
            <p:nvSpPr>
              <p:cNvPr id="5" name="文本框 4">
                <a:extLst>
                  <a:ext uri="{FF2B5EF4-FFF2-40B4-BE49-F238E27FC236}">
                    <a16:creationId xmlns:a16="http://schemas.microsoft.com/office/drawing/2014/main" id="{E3419224-8C7A-4870-9C9F-95FB754A7556}"/>
                  </a:ext>
                </a:extLst>
              </p:cNvPr>
              <p:cNvSpPr txBox="1">
                <a:spLocks noRot="1" noChangeAspect="1" noMove="1" noResize="1" noEditPoints="1" noAdjustHandles="1" noChangeArrowheads="1" noChangeShapeType="1" noTextEdit="1"/>
              </p:cNvSpPr>
              <p:nvPr/>
            </p:nvSpPr>
            <p:spPr>
              <a:xfrm>
                <a:off x="-92365" y="2157938"/>
                <a:ext cx="7019637" cy="283154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6792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1064" t="-1413"/>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770100" y="2057186"/>
            <a:ext cx="8596668" cy="3880773"/>
          </a:xfrm>
          <a:blipFill>
            <a:blip r:embed="rId3"/>
            <a:stretch>
              <a:fillRect t="-1884"/>
            </a:stretch>
          </a:blipFill>
        </p:spPr>
        <p:txBody>
          <a:bodyPr rtlCol="0">
            <a:normAutofit/>
          </a:bodyPr>
          <a:lstStyle/>
          <a:p>
            <a:pPr fontAlgn="auto">
              <a:spcAft>
                <a:spcPts val="0"/>
              </a:spcAft>
              <a:buFont typeface="Wingdings 3" charset="2"/>
              <a:buChar char=""/>
              <a:defRPr/>
            </a:pPr>
            <a:r>
              <a:rPr lang="zh-CN" altLang="en-US">
                <a:noFill/>
                <a:cs typeface="+mn-cs"/>
              </a:rPr>
              <a:t> </a:t>
            </a:r>
          </a:p>
        </p:txBody>
      </p:sp>
      <p:pic>
        <p:nvPicPr>
          <p:cNvPr id="82947" name="Picture 2"/>
          <p:cNvPicPr>
            <a:picLocks noChangeAspect="1" noChangeArrowheads="1"/>
          </p:cNvPicPr>
          <p:nvPr/>
        </p:nvPicPr>
        <p:blipFill>
          <a:blip r:embed="rId4"/>
          <a:srcRect/>
          <a:stretch>
            <a:fillRect/>
          </a:stretch>
        </p:blipFill>
        <p:spPr bwMode="auto">
          <a:xfrm>
            <a:off x="2339975" y="3752850"/>
            <a:ext cx="5270500" cy="2184400"/>
          </a:xfrm>
          <a:prstGeom prst="rect">
            <a:avLst/>
          </a:prstGeom>
          <a:noFill/>
          <a:ln w="9525">
            <a:noFill/>
            <a:miter lim="800000"/>
            <a:headEnd/>
            <a:tailEnd/>
          </a:ln>
        </p:spPr>
      </p:pic>
      <p:sp>
        <p:nvSpPr>
          <p:cNvPr id="12" name="矩形 11">
            <a:extLst/>
          </p:cNvPr>
          <p:cNvSpPr>
            <a:spLocks noRot="1" noChangeAspect="1" noMove="1" noResize="1" noEditPoints="1" noAdjustHandles="1" noChangeArrowheads="1" noChangeShapeType="1" noTextEdit="1"/>
          </p:cNvSpPr>
          <p:nvPr/>
        </p:nvSpPr>
        <p:spPr>
          <a:xfrm>
            <a:off x="3596498" y="6082175"/>
            <a:ext cx="2412840" cy="369332"/>
          </a:xfrm>
          <a:prstGeom prst="rect">
            <a:avLst/>
          </a:prstGeom>
          <a:blipFill>
            <a:blip r:embed="rId5"/>
            <a:stretch>
              <a:fillRect l="-2273" t="-13333" r="-1010" b="-28333"/>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1933576"/>
            <a:ext cx="8596668" cy="3880773"/>
          </a:xfrm>
          <a:blipFill>
            <a:blip r:embed="rId3"/>
            <a:stretch>
              <a:fillRect l="-1064" t="-1413" r="-2482"/>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1933576"/>
            <a:ext cx="8596668" cy="3880773"/>
          </a:xfrm>
          <a:blipFill>
            <a:blip r:embed="rId3"/>
            <a:stretch>
              <a:fillRect l="-922" b="-8477"/>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1990726"/>
            <a:ext cx="8596668" cy="3880773"/>
          </a:xfrm>
          <a:blipFill>
            <a:blip r:embed="rId3"/>
            <a:stretch>
              <a:fillRect l="-3901" t="-2516"/>
            </a:stretch>
          </a:blipFill>
        </p:spPr>
        <p:txBody>
          <a:bodyPr rtlCol="0">
            <a:normAutofit/>
          </a:bodyPr>
          <a:lstStyle/>
          <a:p>
            <a:pPr fontAlgn="auto">
              <a:spcAft>
                <a:spcPts val="0"/>
              </a:spcAft>
              <a:buFont typeface="Wingdings 3" charset="2"/>
              <a:buChar char=""/>
              <a:defRPr/>
            </a:pPr>
            <a:r>
              <a:rPr lang="zh-CN" altLang="en-US">
                <a:noFill/>
                <a:cs typeface="+mn-cs"/>
              </a:rPr>
              <a:t> </a:t>
            </a:r>
          </a:p>
        </p:txBody>
      </p:sp>
      <p:pic>
        <p:nvPicPr>
          <p:cNvPr id="89091" name="图片 3"/>
          <p:cNvPicPr>
            <a:picLocks noChangeAspect="1"/>
          </p:cNvPicPr>
          <p:nvPr/>
        </p:nvPicPr>
        <p:blipFill>
          <a:blip r:embed="rId4"/>
          <a:srcRect/>
          <a:stretch>
            <a:fillRect/>
          </a:stretch>
        </p:blipFill>
        <p:spPr bwMode="auto">
          <a:xfrm>
            <a:off x="955675" y="2609850"/>
            <a:ext cx="7839075" cy="8191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6" name="内容占位符 5">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284"/>
            </a:stretch>
          </a:blipFill>
        </p:spPr>
        <p:txBody>
          <a:bodyPr rtlCol="0">
            <a:normAutofit/>
          </a:bodyPr>
          <a:lstStyle/>
          <a:p>
            <a:pPr fontAlgn="auto">
              <a:spcAft>
                <a:spcPts val="0"/>
              </a:spcAft>
              <a:buFont typeface="Wingdings 3" charset="2"/>
              <a:buChar char=""/>
              <a:defRPr/>
            </a:pPr>
            <a:r>
              <a:rPr lang="zh-CN" altLang="en-US">
                <a:noFill/>
                <a:cs typeface="+mn-cs"/>
              </a:rPr>
              <a:t> </a:t>
            </a:r>
          </a:p>
        </p:txBody>
      </p:sp>
      <p:pic>
        <p:nvPicPr>
          <p:cNvPr id="91139" name="图片 7"/>
          <p:cNvPicPr>
            <a:picLocks noChangeAspect="1"/>
          </p:cNvPicPr>
          <p:nvPr/>
        </p:nvPicPr>
        <p:blipFill>
          <a:blip r:embed="rId4"/>
          <a:srcRect/>
          <a:stretch>
            <a:fillRect/>
          </a:stretch>
        </p:blipFill>
        <p:spPr bwMode="auto">
          <a:xfrm>
            <a:off x="3105150" y="2160588"/>
            <a:ext cx="3752850" cy="16573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161364" y="2351089"/>
            <a:ext cx="10539973" cy="4103499"/>
          </a:xfrm>
          <a:blipFill rotWithShape="0">
            <a:blip r:embed="rId3"/>
            <a:stretch>
              <a:fillRect l="-868" t="-3863"/>
            </a:stretch>
          </a:blipFill>
        </p:spPr>
        <p:txBody>
          <a:bodyPr rtlCol="0">
            <a:normAutofit/>
          </a:bodyPr>
          <a:lstStyle/>
          <a:p>
            <a:pPr fontAlgn="auto">
              <a:spcAft>
                <a:spcPts val="0"/>
              </a:spcAft>
              <a:buFont typeface="Wingdings 3" charset="2"/>
              <a:buChar char=""/>
              <a:defRPr/>
            </a:pPr>
            <a:r>
              <a:rPr lang="en-US">
                <a:noFill/>
                <a:cs typeface="+mn-cs"/>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2"/>
            <a:stretch>
              <a:fillRect l="-1277" t="-3611"/>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1064" t="-1570" r="-2411"/>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43125"/>
            <a:ext cx="8596668" cy="3898237"/>
          </a:xfrm>
          <a:blipFill rotWithShape="0">
            <a:blip r:embed="rId3"/>
            <a:stretch>
              <a:fillRect l="-1418" t="-1878" r="-284"/>
            </a:stretch>
          </a:blipFill>
        </p:spPr>
        <p:txBody>
          <a:bodyPr rtlCol="0">
            <a:normAutofit/>
          </a:bodyPr>
          <a:lstStyle/>
          <a:p>
            <a:pPr fontAlgn="auto">
              <a:spcAft>
                <a:spcPts val="0"/>
              </a:spcAft>
              <a:buFont typeface="Wingdings 3" charset="2"/>
              <a:buChar char=""/>
              <a:defRPr/>
            </a:pPr>
            <a:r>
              <a:rPr lang="en-US">
                <a:noFill/>
                <a:cs typeface="+mn-c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C259C-F709-4888-9127-141B95F00CC7}"/>
              </a:ext>
            </a:extLst>
          </p:cNvPr>
          <p:cNvSpPr>
            <a:spLocks noGrp="1"/>
          </p:cNvSpPr>
          <p:nvPr>
            <p:ph type="title"/>
          </p:nvPr>
        </p:nvSpPr>
        <p:spPr>
          <a:xfrm>
            <a:off x="838200" y="296960"/>
            <a:ext cx="10515600" cy="1325563"/>
          </a:xfrm>
        </p:spPr>
        <p:txBody>
          <a:bodyPr/>
          <a:lstStyle/>
          <a:p>
            <a:r>
              <a:rPr lang="en-US" altLang="zh-CN" dirty="0"/>
              <a:t>SOME ADDTION CONSTRAIN</a:t>
            </a:r>
            <a:endParaRPr lang="zh-CN" altLang="en-US" dirty="0"/>
          </a:p>
        </p:txBody>
      </p:sp>
      <p:pic>
        <p:nvPicPr>
          <p:cNvPr id="4" name="图片 3">
            <a:extLst>
              <a:ext uri="{FF2B5EF4-FFF2-40B4-BE49-F238E27FC236}">
                <a16:creationId xmlns:a16="http://schemas.microsoft.com/office/drawing/2014/main" id="{D8369B26-DCAA-4A36-91A8-B671ECE46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827" y="2231829"/>
            <a:ext cx="3906973" cy="371639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2909D7C-5037-433B-8480-8054A56A3DB0}"/>
                  </a:ext>
                </a:extLst>
              </p:cNvPr>
              <p:cNvSpPr txBox="1"/>
              <p:nvPr/>
            </p:nvSpPr>
            <p:spPr>
              <a:xfrm>
                <a:off x="404090" y="1770164"/>
                <a:ext cx="3650673"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𝑤</m:t>
                          </m:r>
                        </m:e>
                      </m:acc>
                      <m:r>
                        <a:rPr lang="zh-CN" altLang="en-US" sz="2800" i="1">
                          <a:latin typeface="Cambria Math" panose="02040503050406030204" pitchFamily="18" charset="0"/>
                        </a:rPr>
                        <m:t>⋅</m:t>
                      </m:r>
                      <m:sSub>
                        <m:sSubPr>
                          <m:ctrlPr>
                            <a:rPr lang="zh-CN" altLang="en-US" sz="2800" i="1">
                              <a:latin typeface="Cambria Math" panose="02040503050406030204" pitchFamily="18" charset="0"/>
                            </a:rPr>
                          </m:ctrlPr>
                        </m:sSubPr>
                        <m:e>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𝑥</m:t>
                              </m:r>
                            </m:e>
                          </m:acc>
                        </m:e>
                        <m:sub>
                          <m:r>
                            <a:rPr lang="zh-CN" altLang="en-US" sz="2800" i="1">
                              <a:latin typeface="Cambria Math" panose="02040503050406030204" pitchFamily="18" charset="0"/>
                            </a:rPr>
                            <m:t>+</m:t>
                          </m:r>
                        </m:sub>
                      </m:sSub>
                      <m:r>
                        <a:rPr lang="en-US" altLang="zh-CN" sz="2800" i="1">
                          <a:latin typeface="Cambria Math" panose="02040503050406030204" pitchFamily="18" charset="0"/>
                        </a:rPr>
                        <m:t>+</m:t>
                      </m:r>
                      <m:r>
                        <a:rPr lang="en-US" altLang="zh-CN" sz="2800" i="1">
                          <a:latin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≥1</m:t>
                      </m:r>
                    </m:oMath>
                  </m:oMathPara>
                </a14:m>
                <a:endParaRPr lang="en-US" altLang="zh-CN"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𝑤</m:t>
                          </m:r>
                        </m:e>
                      </m:acc>
                      <m:r>
                        <a:rPr lang="zh-CN" altLang="en-US" sz="2800" i="1">
                          <a:latin typeface="Cambria Math" panose="02040503050406030204" pitchFamily="18" charset="0"/>
                        </a:rPr>
                        <m:t>⋅</m:t>
                      </m:r>
                      <m:sSub>
                        <m:sSubPr>
                          <m:ctrlPr>
                            <a:rPr lang="zh-CN" altLang="en-US" sz="2800" i="1">
                              <a:latin typeface="Cambria Math" panose="02040503050406030204" pitchFamily="18" charset="0"/>
                            </a:rPr>
                          </m:ctrlPr>
                        </m:sSubPr>
                        <m:e>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𝑥</m:t>
                              </m:r>
                            </m:e>
                          </m:acc>
                        </m:e>
                        <m:sub>
                          <m:r>
                            <a:rPr lang="zh-CN" altLang="en-US" sz="2800" i="1">
                              <a:latin typeface="Cambria Math" panose="02040503050406030204" pitchFamily="18" charset="0"/>
                            </a:rPr>
                            <m:t>−</m:t>
                          </m:r>
                        </m:sub>
                      </m:sSub>
                      <m:r>
                        <a:rPr lang="en-US" altLang="zh-CN" sz="2800" i="1">
                          <a:latin typeface="Cambria Math" panose="02040503050406030204" pitchFamily="18" charset="0"/>
                        </a:rPr>
                        <m:t>+</m:t>
                      </m:r>
                      <m:r>
                        <a:rPr lang="en-US" altLang="zh-CN" sz="2800" i="1">
                          <a:latin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5" name="文本框 4">
                <a:extLst>
                  <a:ext uri="{FF2B5EF4-FFF2-40B4-BE49-F238E27FC236}">
                    <a16:creationId xmlns:a16="http://schemas.microsoft.com/office/drawing/2014/main" id="{82909D7C-5037-433B-8480-8054A56A3DB0}"/>
                  </a:ext>
                </a:extLst>
              </p:cNvPr>
              <p:cNvSpPr txBox="1">
                <a:spLocks noRot="1" noChangeAspect="1" noMove="1" noResize="1" noEditPoints="1" noAdjustHandles="1" noChangeArrowheads="1" noChangeShapeType="1" noTextEdit="1"/>
              </p:cNvSpPr>
              <p:nvPr/>
            </p:nvSpPr>
            <p:spPr>
              <a:xfrm>
                <a:off x="404090" y="1770164"/>
                <a:ext cx="3650673" cy="9541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1F0C227-7DA1-40B3-B2E1-615512E7D98E}"/>
                  </a:ext>
                </a:extLst>
              </p:cNvPr>
              <p:cNvSpPr txBox="1"/>
              <p:nvPr/>
            </p:nvSpPr>
            <p:spPr>
              <a:xfrm>
                <a:off x="838200" y="2937163"/>
                <a:ext cx="5615709"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latin typeface="Cambria Math" panose="02040503050406030204" pitchFamily="18" charset="0"/>
                            </a:rPr>
                          </m:ctrlPr>
                        </m:sSubPr>
                        <m:e>
                          <m:r>
                            <a:rPr lang="zh-CN" altLang="en-US" sz="2800" i="1" smtClean="0">
                              <a:latin typeface="Cambria Math" panose="02040503050406030204" pitchFamily="18" charset="0"/>
                            </a:rPr>
                            <m:t>𝑦</m:t>
                          </m:r>
                        </m:e>
                        <m:sub>
                          <m:r>
                            <a:rPr lang="zh-CN" altLang="en-US" sz="2800" i="1" smtClean="0">
                              <a:latin typeface="Cambria Math" panose="02040503050406030204" pitchFamily="18" charset="0"/>
                            </a:rPr>
                            <m:t>𝑖</m:t>
                          </m:r>
                        </m:sub>
                      </m:sSub>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𝑠𝑢𝑐h</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𝑡h𝑎𝑡</m:t>
                      </m:r>
                      <m:sSub>
                        <m:sSubPr>
                          <m:ctrlPr>
                            <a:rPr lang="zh-CN" altLang="en-US" sz="2800" i="1" smtClean="0">
                              <a:latin typeface="Cambria Math" panose="02040503050406030204" pitchFamily="18" charset="0"/>
                            </a:rPr>
                          </m:ctrlPr>
                        </m:sSubPr>
                        <m:e>
                          <m:r>
                            <a:rPr lang="zh-CN" altLang="en-US" sz="2800" i="1" smtClean="0">
                              <a:latin typeface="Cambria Math" panose="02040503050406030204" pitchFamily="18" charset="0"/>
                            </a:rPr>
                            <m:t>𝑦</m:t>
                          </m:r>
                        </m:e>
                        <m:sub>
                          <m:r>
                            <a:rPr lang="zh-CN" altLang="en-US" sz="2800" i="1" smtClean="0">
                              <a:latin typeface="Cambria Math" panose="02040503050406030204" pitchFamily="18" charset="0"/>
                            </a:rPr>
                            <m:t>𝑖</m:t>
                          </m:r>
                        </m:sub>
                      </m:sSub>
                      <m:r>
                        <a:rPr lang="en-US" altLang="zh-CN" sz="2800" b="0" i="1" smtClean="0">
                          <a:latin typeface="Cambria Math" panose="02040503050406030204" pitchFamily="18" charset="0"/>
                        </a:rPr>
                        <m:t>=+1 </m:t>
                      </m:r>
                      <m:r>
                        <a:rPr lang="en-US" altLang="zh-CN" sz="2800" b="0" i="1" smtClean="0">
                          <a:latin typeface="Cambria Math" panose="02040503050406030204" pitchFamily="18" charset="0"/>
                        </a:rPr>
                        <m:t>𝑓𝑜𝑟</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𝑠𝑎𝑚𝑝𝑙𝑒</m:t>
                      </m:r>
                      <m:r>
                        <a:rPr lang="en-US" altLang="zh-CN" sz="2800" b="0" i="1" smtClean="0">
                          <a:latin typeface="Cambria Math" panose="02040503050406030204" pitchFamily="18" charset="0"/>
                        </a:rPr>
                        <m:t>+</m:t>
                      </m:r>
                    </m:oMath>
                  </m:oMathPara>
                </a14:m>
                <a:endParaRPr lang="en-US" altLang="zh-CN" sz="2800" b="0" dirty="0"/>
              </a:p>
              <a:p>
                <a:pPr/>
                <a14:m>
                  <m:oMathPara xmlns:m="http://schemas.openxmlformats.org/officeDocument/2006/math">
                    <m:oMathParaPr>
                      <m:jc m:val="centerGroup"/>
                    </m:oMathParaPr>
                    <m:oMath xmlns:m="http://schemas.openxmlformats.org/officeDocument/2006/math">
                      <m:sSub>
                        <m:sSubPr>
                          <m:ctrlPr>
                            <a:rPr lang="zh-CN" altLang="en-US" sz="2800" i="1" smtClean="0">
                              <a:latin typeface="Cambria Math" panose="02040503050406030204" pitchFamily="18" charset="0"/>
                            </a:rPr>
                          </m:ctrlPr>
                        </m:sSubPr>
                        <m:e>
                          <m:r>
                            <a:rPr lang="zh-CN" altLang="en-US" sz="2800" i="1" smtClean="0">
                              <a:latin typeface="Cambria Math" panose="02040503050406030204" pitchFamily="18" charset="0"/>
                            </a:rPr>
                            <m:t>𝑦</m:t>
                          </m:r>
                        </m:e>
                        <m:sub>
                          <m:r>
                            <a:rPr lang="zh-CN" altLang="en-US" sz="2800" i="1" smtClean="0">
                              <a:latin typeface="Cambria Math" panose="02040503050406030204" pitchFamily="18" charset="0"/>
                            </a:rPr>
                            <m:t>𝑖</m:t>
                          </m:r>
                        </m:sub>
                      </m:sSub>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𝑠𝑢𝑐h</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𝑡h𝑎𝑡</m:t>
                      </m:r>
                      <m:sSub>
                        <m:sSubPr>
                          <m:ctrlPr>
                            <a:rPr lang="zh-CN" altLang="en-US" sz="2800" i="1" smtClean="0">
                              <a:latin typeface="Cambria Math" panose="02040503050406030204" pitchFamily="18" charset="0"/>
                            </a:rPr>
                          </m:ctrlPr>
                        </m:sSubPr>
                        <m:e>
                          <m:r>
                            <a:rPr lang="zh-CN" altLang="en-US" sz="2800" i="1" smtClean="0">
                              <a:latin typeface="Cambria Math" panose="02040503050406030204" pitchFamily="18" charset="0"/>
                            </a:rPr>
                            <m:t>𝑦</m:t>
                          </m:r>
                        </m:e>
                        <m:sub>
                          <m:r>
                            <a:rPr lang="zh-CN" altLang="en-US" sz="2800" i="1" smtClean="0">
                              <a:latin typeface="Cambria Math" panose="02040503050406030204" pitchFamily="18" charset="0"/>
                            </a:rPr>
                            <m:t>𝑖</m:t>
                          </m:r>
                        </m:sub>
                      </m:sSub>
                      <m:r>
                        <a:rPr lang="en-US" altLang="zh-CN" sz="2800" b="0" i="1" smtClean="0">
                          <a:latin typeface="Cambria Math" panose="02040503050406030204" pitchFamily="18" charset="0"/>
                        </a:rPr>
                        <m:t>=−1 </m:t>
                      </m:r>
                      <m:r>
                        <a:rPr lang="en-US" altLang="zh-CN" sz="2800" b="0" i="1" smtClean="0">
                          <a:latin typeface="Cambria Math" panose="02040503050406030204" pitchFamily="18" charset="0"/>
                        </a:rPr>
                        <m:t>𝑓𝑜𝑟</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𝑠𝑎𝑚𝑝𝑙𝑒</m:t>
                      </m:r>
                      <m:r>
                        <a:rPr lang="en-US" altLang="zh-CN" sz="2800" b="0" i="1" smtClean="0">
                          <a:latin typeface="Cambria Math" panose="02040503050406030204" pitchFamily="18" charset="0"/>
                        </a:rPr>
                        <m:t>−</m:t>
                      </m:r>
                    </m:oMath>
                  </m:oMathPara>
                </a14:m>
                <a:endParaRPr lang="en-US" altLang="zh-CN" sz="2800" b="0" dirty="0"/>
              </a:p>
              <a:p>
                <a:endParaRPr lang="zh-CN" altLang="en-US" sz="2800" dirty="0"/>
              </a:p>
            </p:txBody>
          </p:sp>
        </mc:Choice>
        <mc:Fallback xmlns="">
          <p:sp>
            <p:nvSpPr>
              <p:cNvPr id="6" name="文本框 5">
                <a:extLst>
                  <a:ext uri="{FF2B5EF4-FFF2-40B4-BE49-F238E27FC236}">
                    <a16:creationId xmlns:a16="http://schemas.microsoft.com/office/drawing/2014/main" id="{E1F0C227-7DA1-40B3-B2E1-615512E7D98E}"/>
                  </a:ext>
                </a:extLst>
              </p:cNvPr>
              <p:cNvSpPr txBox="1">
                <a:spLocks noRot="1" noChangeAspect="1" noMove="1" noResize="1" noEditPoints="1" noAdjustHandles="1" noChangeArrowheads="1" noChangeShapeType="1" noTextEdit="1"/>
              </p:cNvSpPr>
              <p:nvPr/>
            </p:nvSpPr>
            <p:spPr>
              <a:xfrm>
                <a:off x="838200" y="2937163"/>
                <a:ext cx="5615709" cy="138499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61521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907702"/>
          </a:xfrm>
          <a:blipFill>
            <a:blip r:embed="rId3"/>
            <a:stretch>
              <a:fillRect l="-922" t="-2964"/>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567" t="-1099" r="-638"/>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567" t="-1256" b="-1727"/>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a:blip r:embed="rId3"/>
            <a:stretch>
              <a:fillRect l="-1064" t="-1099"/>
            </a:stretch>
          </a:blipFill>
        </p:spPr>
        <p:txBody>
          <a:bodyPr rtlCol="0">
            <a:normAutofit/>
          </a:bodyPr>
          <a:lstStyle/>
          <a:p>
            <a:pPr fontAlgn="auto">
              <a:spcAft>
                <a:spcPts val="0"/>
              </a:spcAft>
              <a:buFont typeface="Wingdings 3" charset="2"/>
              <a:buChar char=""/>
              <a:defRPr/>
            </a:pPr>
            <a:r>
              <a:rPr lang="zh-CN" altLang="en-US">
                <a:noFill/>
                <a:cs typeface="+mn-cs"/>
              </a:rPr>
              <a:t> </a:t>
            </a:r>
          </a:p>
        </p:txBody>
      </p:sp>
      <p:pic>
        <p:nvPicPr>
          <p:cNvPr id="106499" name="图片 3"/>
          <p:cNvPicPr>
            <a:picLocks noChangeAspect="1" noChangeArrowheads="1"/>
          </p:cNvPicPr>
          <p:nvPr/>
        </p:nvPicPr>
        <p:blipFill>
          <a:blip r:embed="rId4"/>
          <a:srcRect/>
          <a:stretch>
            <a:fillRect/>
          </a:stretch>
        </p:blipFill>
        <p:spPr bwMode="auto">
          <a:xfrm>
            <a:off x="1408113" y="4765675"/>
            <a:ext cx="6597650" cy="2017713"/>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3" y="2160589"/>
            <a:ext cx="8998681" cy="4206960"/>
          </a:xfrm>
          <a:blipFill>
            <a:blip r:embed="rId3"/>
            <a:stretch>
              <a:fillRect l="-407" t="-1158" r="-474"/>
            </a:stretch>
          </a:blipFill>
        </p:spPr>
        <p:txBody>
          <a:bodyPr rtlCol="0">
            <a:normAutofit/>
          </a:bodyPr>
          <a:lstStyle/>
          <a:p>
            <a:pPr fontAlgn="auto">
              <a:spcAft>
                <a:spcPts val="0"/>
              </a:spcAft>
              <a:buFont typeface="Wingdings 3" charset="2"/>
              <a:buChar char=""/>
              <a:defRPr/>
            </a:pPr>
            <a:r>
              <a:rPr lang="zh-CN" altLang="en-US">
                <a:noFill/>
                <a:cs typeface="+mn-cs"/>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a:xfrm>
            <a:off x="677863" y="277813"/>
            <a:ext cx="8596312" cy="1320800"/>
          </a:xfrm>
        </p:spPr>
        <p:txBody>
          <a:bodyPr/>
          <a:lstStyle/>
          <a:p>
            <a:pPr algn="ctr"/>
            <a:r>
              <a:rPr lang="zh-CN" altLang="en-US"/>
              <a:t>支持向量回归</a:t>
            </a:r>
            <a:r>
              <a:rPr lang="en-US" altLang="zh-CN"/>
              <a:t>(SVR)</a:t>
            </a:r>
            <a:endParaRPr lang="zh-CN" altLang="en-US"/>
          </a:p>
        </p:txBody>
      </p:sp>
      <p:pic>
        <p:nvPicPr>
          <p:cNvPr id="110594" name="内容占位符 3"/>
          <p:cNvPicPr>
            <a:picLocks noGrp="1"/>
          </p:cNvPicPr>
          <p:nvPr>
            <p:ph idx="1"/>
          </p:nvPr>
        </p:nvPicPr>
        <p:blipFill>
          <a:blip r:embed="rId3"/>
          <a:srcRect/>
          <a:stretch>
            <a:fillRect/>
          </a:stretch>
        </p:blipFill>
        <p:spPr>
          <a:xfrm>
            <a:off x="3857625" y="1217613"/>
            <a:ext cx="3286125" cy="1066800"/>
          </a:xfrm>
        </p:spPr>
      </p:pic>
      <p:pic>
        <p:nvPicPr>
          <p:cNvPr id="110595" name="图片 4"/>
          <p:cNvPicPr>
            <a:picLocks noChangeAspect="1" noChangeArrowheads="1"/>
          </p:cNvPicPr>
          <p:nvPr/>
        </p:nvPicPr>
        <p:blipFill>
          <a:blip r:embed="rId4"/>
          <a:srcRect/>
          <a:stretch>
            <a:fillRect/>
          </a:stretch>
        </p:blipFill>
        <p:spPr bwMode="auto">
          <a:xfrm>
            <a:off x="3181350" y="3800475"/>
            <a:ext cx="4152900" cy="2962275"/>
          </a:xfrm>
          <a:prstGeom prst="rect">
            <a:avLst/>
          </a:prstGeom>
          <a:noFill/>
          <a:ln w="9525">
            <a:noFill/>
            <a:miter lim="800000"/>
            <a:headEnd/>
            <a:tailEnd/>
          </a:ln>
        </p:spPr>
      </p:pic>
      <p:sp>
        <p:nvSpPr>
          <p:cNvPr id="6" name="矩形 5">
            <a:extLst/>
          </p:cNvPr>
          <p:cNvSpPr>
            <a:spLocks noRot="1" noChangeAspect="1" noMove="1" noResize="1" noEditPoints="1" noAdjustHandles="1" noChangeArrowheads="1" noChangeShapeType="1" noTextEdit="1"/>
          </p:cNvSpPr>
          <p:nvPr/>
        </p:nvSpPr>
        <p:spPr>
          <a:xfrm>
            <a:off x="1130531" y="2236972"/>
            <a:ext cx="9060873" cy="1614673"/>
          </a:xfrm>
          <a:prstGeom prst="rect">
            <a:avLst/>
          </a:prstGeom>
          <a:blipFill>
            <a:blip r:embed="rId5"/>
            <a:stretch>
              <a:fillRect l="-874" t="-3396" b="-6792"/>
            </a:stretch>
          </a:blipFill>
        </p:spPr>
        <p:txBody>
          <a:bodyPr/>
          <a:lstStyle/>
          <a:p>
            <a:pPr fontAlgn="auto">
              <a:spcBef>
                <a:spcPts val="0"/>
              </a:spcBef>
              <a:spcAft>
                <a:spcPts val="0"/>
              </a:spcAft>
              <a:defRPr/>
            </a:pPr>
            <a:r>
              <a:rPr lang="zh-CN" altLang="en-US">
                <a:noFill/>
                <a:latin typeface="+mn-lt"/>
                <a:ea typeface="+mn-ea"/>
                <a:cs typeface="+mn-cs"/>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p:cNvSpPr>
          <p:nvPr>
            <p:ph type="title"/>
          </p:nvPr>
        </p:nvSpPr>
        <p:spPr/>
        <p:txBody>
          <a:bodyPr/>
          <a:lstStyle/>
          <a:p>
            <a:pPr algn="ctr"/>
            <a:r>
              <a:rPr lang="zh-CN" altLang="en-US"/>
              <a:t>支持向量回归</a:t>
            </a:r>
            <a:r>
              <a:rPr lang="en-US" altLang="zh-CN"/>
              <a:t>(SVR)</a:t>
            </a:r>
            <a:endParaRPr lang="zh-CN" altLang="en-US"/>
          </a:p>
        </p:txBody>
      </p:sp>
      <p:sp>
        <p:nvSpPr>
          <p:cNvPr id="112642" name="内容占位符 2"/>
          <p:cNvSpPr>
            <a:spLocks noGrp="1"/>
          </p:cNvSpPr>
          <p:nvPr>
            <p:ph idx="1"/>
          </p:nvPr>
        </p:nvSpPr>
        <p:spPr/>
        <p:txBody>
          <a:bodyPr/>
          <a:lstStyle/>
          <a:p>
            <a:r>
              <a:rPr lang="en-US" altLang="zh-CN" sz="2400" b="1"/>
              <a:t>SVR</a:t>
            </a:r>
            <a:r>
              <a:rPr lang="zh-CN" altLang="zh-CN" sz="2400" b="1"/>
              <a:t>算法的使用</a:t>
            </a:r>
          </a:p>
          <a:p>
            <a:endParaRPr lang="zh-CN" altLang="en-US"/>
          </a:p>
        </p:txBody>
      </p:sp>
      <p:pic>
        <p:nvPicPr>
          <p:cNvPr id="112643" name="图片 3"/>
          <p:cNvPicPr>
            <a:picLocks noChangeAspect="1" noChangeArrowheads="1"/>
          </p:cNvPicPr>
          <p:nvPr/>
        </p:nvPicPr>
        <p:blipFill>
          <a:blip r:embed="rId3"/>
          <a:srcRect/>
          <a:stretch>
            <a:fillRect/>
          </a:stretch>
        </p:blipFill>
        <p:spPr bwMode="auto">
          <a:xfrm>
            <a:off x="1166813" y="2886075"/>
            <a:ext cx="5270500" cy="2428875"/>
          </a:xfrm>
          <a:prstGeom prst="rect">
            <a:avLst/>
          </a:prstGeom>
          <a:noFill/>
          <a:ln w="9525">
            <a:noFill/>
            <a:miter lim="800000"/>
            <a:headEnd/>
            <a:tailEnd/>
          </a:ln>
        </p:spPr>
      </p:pic>
      <p:pic>
        <p:nvPicPr>
          <p:cNvPr id="112644" name="图片 4"/>
          <p:cNvPicPr>
            <a:picLocks noChangeAspect="1" noChangeArrowheads="1"/>
          </p:cNvPicPr>
          <p:nvPr/>
        </p:nvPicPr>
        <p:blipFill>
          <a:blip r:embed="rId4"/>
          <a:srcRect/>
          <a:stretch>
            <a:fillRect/>
          </a:stretch>
        </p:blipFill>
        <p:spPr bwMode="auto">
          <a:xfrm>
            <a:off x="6437313" y="1647825"/>
            <a:ext cx="3924300" cy="490537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
          <p:cNvSpPr>
            <a:spLocks noGrp="1"/>
          </p:cNvSpPr>
          <p:nvPr>
            <p:ph type="title"/>
          </p:nvPr>
        </p:nvSpPr>
        <p:spPr/>
        <p:txBody>
          <a:bodyPr/>
          <a:lstStyle/>
          <a:p>
            <a:pPr algn="ctr"/>
            <a:r>
              <a:rPr lang="zh-CN" altLang="en-US"/>
              <a:t>支持向量回归</a:t>
            </a:r>
            <a:r>
              <a:rPr lang="en-US" altLang="zh-CN"/>
              <a:t>(SVR)</a:t>
            </a:r>
            <a:endParaRPr lang="zh-CN" altLang="en-US"/>
          </a:p>
        </p:txBody>
      </p:sp>
      <p:pic>
        <p:nvPicPr>
          <p:cNvPr id="114690" name="内容占位符 3"/>
          <p:cNvPicPr>
            <a:picLocks noGrp="1" noChangeAspect="1"/>
          </p:cNvPicPr>
          <p:nvPr>
            <p:ph idx="1"/>
          </p:nvPr>
        </p:nvPicPr>
        <p:blipFill>
          <a:blip r:embed="rId3"/>
          <a:srcRect/>
          <a:stretch>
            <a:fillRect/>
          </a:stretch>
        </p:blipFill>
        <p:spPr>
          <a:xfrm>
            <a:off x="1260475" y="1935163"/>
            <a:ext cx="7431088" cy="3881437"/>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ph type="title"/>
          </p:nvPr>
        </p:nvSpPr>
        <p:spPr/>
        <p:txBody>
          <a:bodyPr/>
          <a:lstStyle/>
          <a:p>
            <a:pPr algn="ctr"/>
            <a:r>
              <a:rPr lang="zh-CN" altLang="en-US"/>
              <a:t>支持向量回归</a:t>
            </a:r>
            <a:r>
              <a:rPr lang="en-US" altLang="zh-CN"/>
              <a:t>(SVR)</a:t>
            </a:r>
            <a:endParaRPr lang="zh-CN" altLang="en-US"/>
          </a:p>
        </p:txBody>
      </p:sp>
      <p:pic>
        <p:nvPicPr>
          <p:cNvPr id="116738" name="内容占位符 3"/>
          <p:cNvPicPr>
            <a:picLocks noGrp="1"/>
          </p:cNvPicPr>
          <p:nvPr>
            <p:ph idx="1"/>
          </p:nvPr>
        </p:nvPicPr>
        <p:blipFill>
          <a:blip r:embed="rId3"/>
          <a:srcRect/>
          <a:stretch>
            <a:fillRect/>
          </a:stretch>
        </p:blipFill>
        <p:spPr>
          <a:xfrm>
            <a:off x="2566988" y="2160588"/>
            <a:ext cx="4818062" cy="3881437"/>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p:cNvSpPr>
          <p:nvPr>
            <p:ph type="title"/>
          </p:nvPr>
        </p:nvSpPr>
        <p:spPr/>
        <p:txBody>
          <a:bodyPr/>
          <a:lstStyle/>
          <a:p>
            <a:pPr algn="ctr"/>
            <a:r>
              <a:rPr lang="zh-CN" altLang="en-US"/>
              <a:t>支持向量回归</a:t>
            </a:r>
            <a:r>
              <a:rPr lang="en-US" altLang="zh-CN"/>
              <a:t>(SVR)</a:t>
            </a:r>
            <a:endParaRPr lang="zh-CN" altLang="en-US"/>
          </a:p>
        </p:txBody>
      </p:sp>
      <p:pic>
        <p:nvPicPr>
          <p:cNvPr id="118786" name="内容占位符 3"/>
          <p:cNvPicPr>
            <a:picLocks noGrp="1"/>
          </p:cNvPicPr>
          <p:nvPr>
            <p:ph idx="1"/>
          </p:nvPr>
        </p:nvPicPr>
        <p:blipFill>
          <a:blip r:embed="rId3"/>
          <a:srcRect/>
          <a:stretch>
            <a:fillRect/>
          </a:stretch>
        </p:blipFill>
        <p:spPr>
          <a:xfrm>
            <a:off x="1663700" y="2160588"/>
            <a:ext cx="6624638" cy="3881437"/>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03780-DFCE-428A-80B2-5A672E6E196D}"/>
              </a:ext>
            </a:extLst>
          </p:cNvPr>
          <p:cNvSpPr>
            <a:spLocks noGrp="1"/>
          </p:cNvSpPr>
          <p:nvPr>
            <p:ph type="title"/>
          </p:nvPr>
        </p:nvSpPr>
        <p:spPr/>
        <p:txBody>
          <a:bodyPr/>
          <a:lstStyle/>
          <a:p>
            <a:r>
              <a:rPr lang="en-US" altLang="zh-CN" dirty="0"/>
              <a:t>Demo</a:t>
            </a:r>
            <a:endParaRPr lang="zh-CN" altLang="en-US" dirty="0"/>
          </a:p>
        </p:txBody>
      </p:sp>
      <p:sp>
        <p:nvSpPr>
          <p:cNvPr id="3" name="内容占位符 2">
            <a:extLst>
              <a:ext uri="{FF2B5EF4-FFF2-40B4-BE49-F238E27FC236}">
                <a16:creationId xmlns:a16="http://schemas.microsoft.com/office/drawing/2014/main" id="{2894F801-2C33-4D62-A60B-973BFDDFCD8A}"/>
              </a:ext>
            </a:extLst>
          </p:cNvPr>
          <p:cNvSpPr>
            <a:spLocks noGrp="1"/>
          </p:cNvSpPr>
          <p:nvPr>
            <p:ph idx="1"/>
          </p:nvPr>
        </p:nvSpPr>
        <p:spPr/>
        <p:txBody>
          <a:bodyPr/>
          <a:lstStyle/>
          <a:p>
            <a:pPr marL="0" indent="0">
              <a:buNone/>
            </a:pPr>
            <a:endParaRPr lang="zh-CN" altLang="en-US" dirty="0"/>
          </a:p>
        </p:txBody>
      </p:sp>
    </p:spTree>
    <p:extLst>
      <p:ext uri="{BB962C8B-B14F-4D97-AF65-F5344CB8AC3E}">
        <p14:creationId xmlns:p14="http://schemas.microsoft.com/office/powerpoint/2010/main" val="1431736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
          <p:cNvSpPr>
            <a:spLocks noGrp="1"/>
          </p:cNvSpPr>
          <p:nvPr>
            <p:ph type="title"/>
          </p:nvPr>
        </p:nvSpPr>
        <p:spPr/>
        <p:txBody>
          <a:bodyPr/>
          <a:lstStyle/>
          <a:p>
            <a:pPr algn="ctr"/>
            <a:r>
              <a:rPr lang="zh-CN" altLang="en-US"/>
              <a:t>支持向量回归</a:t>
            </a:r>
            <a:r>
              <a:rPr lang="en-US" altLang="zh-CN"/>
              <a:t>(SVR)</a:t>
            </a:r>
            <a:endParaRPr lang="zh-CN" altLang="en-US"/>
          </a:p>
        </p:txBody>
      </p:sp>
      <p:pic>
        <p:nvPicPr>
          <p:cNvPr id="120834" name="内容占位符 3"/>
          <p:cNvPicPr>
            <a:picLocks noGrp="1"/>
          </p:cNvPicPr>
          <p:nvPr>
            <p:ph idx="1"/>
          </p:nvPr>
        </p:nvPicPr>
        <p:blipFill>
          <a:blip r:embed="rId3"/>
          <a:srcRect/>
          <a:stretch>
            <a:fillRect/>
          </a:stretch>
        </p:blipFill>
        <p:spPr>
          <a:xfrm>
            <a:off x="2562225" y="2160588"/>
            <a:ext cx="5434013" cy="4273550"/>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
          <p:cNvSpPr>
            <a:spLocks noGrp="1"/>
          </p:cNvSpPr>
          <p:nvPr>
            <p:ph type="title"/>
          </p:nvPr>
        </p:nvSpPr>
        <p:spPr/>
        <p:txBody>
          <a:bodyPr/>
          <a:lstStyle/>
          <a:p>
            <a:pPr algn="ctr"/>
            <a:r>
              <a:rPr lang="zh-CN" altLang="en-US"/>
              <a:t>支持向量回归</a:t>
            </a:r>
            <a:r>
              <a:rPr lang="en-US" altLang="zh-CN"/>
              <a:t>(SVR)</a:t>
            </a:r>
            <a:endParaRPr lang="zh-CN" altLang="en-US"/>
          </a:p>
        </p:txBody>
      </p:sp>
      <p:pic>
        <p:nvPicPr>
          <p:cNvPr id="122882" name="内容占位符 3"/>
          <p:cNvPicPr>
            <a:picLocks noGrp="1"/>
          </p:cNvPicPr>
          <p:nvPr>
            <p:ph idx="1"/>
          </p:nvPr>
        </p:nvPicPr>
        <p:blipFill>
          <a:blip r:embed="rId3"/>
          <a:srcRect/>
          <a:stretch>
            <a:fillRect/>
          </a:stretch>
        </p:blipFill>
        <p:spPr>
          <a:xfrm>
            <a:off x="558800" y="2452688"/>
            <a:ext cx="5010150" cy="3067050"/>
          </a:xfrm>
        </p:spPr>
      </p:pic>
      <p:pic>
        <p:nvPicPr>
          <p:cNvPr id="122883" name="图片 4"/>
          <p:cNvPicPr>
            <a:picLocks noChangeAspect="1" noChangeArrowheads="1"/>
          </p:cNvPicPr>
          <p:nvPr/>
        </p:nvPicPr>
        <p:blipFill>
          <a:blip r:embed="rId4"/>
          <a:srcRect/>
          <a:stretch>
            <a:fillRect/>
          </a:stretch>
        </p:blipFill>
        <p:spPr bwMode="auto">
          <a:xfrm>
            <a:off x="5568950" y="1747838"/>
            <a:ext cx="3076575" cy="44767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p:cNvSpPr>
          <p:nvPr>
            <p:ph type="title"/>
          </p:nvPr>
        </p:nvSpPr>
        <p:spPr/>
        <p:txBody>
          <a:bodyPr/>
          <a:lstStyle/>
          <a:p>
            <a:pPr algn="ctr"/>
            <a:r>
              <a:rPr lang="zh-CN" altLang="en-US"/>
              <a:t>支持向量回归</a:t>
            </a:r>
            <a:r>
              <a:rPr lang="en-US" altLang="zh-CN"/>
              <a:t>(SVR)</a:t>
            </a:r>
            <a:endParaRPr lang="zh-CN" altLang="en-US"/>
          </a:p>
        </p:txBody>
      </p:sp>
      <p:pic>
        <p:nvPicPr>
          <p:cNvPr id="124930" name="内容占位符 3"/>
          <p:cNvPicPr>
            <a:picLocks noGrp="1"/>
          </p:cNvPicPr>
          <p:nvPr>
            <p:ph idx="1"/>
          </p:nvPr>
        </p:nvPicPr>
        <p:blipFill>
          <a:blip r:embed="rId3"/>
          <a:srcRect/>
          <a:stretch>
            <a:fillRect/>
          </a:stretch>
        </p:blipFill>
        <p:spPr>
          <a:xfrm>
            <a:off x="2157413" y="2160588"/>
            <a:ext cx="5637212" cy="3881437"/>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标题 1"/>
          <p:cNvSpPr>
            <a:spLocks noGrp="1"/>
          </p:cNvSpPr>
          <p:nvPr>
            <p:ph type="title"/>
          </p:nvPr>
        </p:nvSpPr>
        <p:spPr/>
        <p:txBody>
          <a:bodyPr/>
          <a:lstStyle/>
          <a:p>
            <a:pPr algn="ctr"/>
            <a:r>
              <a:rPr lang="zh-CN" altLang="en-US"/>
              <a:t>支持向量机的实现</a:t>
            </a:r>
            <a:endParaRPr lang="zh-CN" altLang="zh-CN" b="1"/>
          </a:p>
        </p:txBody>
      </p:sp>
      <p:sp>
        <p:nvSpPr>
          <p:cNvPr id="126978" name="内容占位符 2"/>
          <p:cNvSpPr>
            <a:spLocks noGrp="1"/>
          </p:cNvSpPr>
          <p:nvPr>
            <p:ph idx="1"/>
          </p:nvPr>
        </p:nvSpPr>
        <p:spPr/>
        <p:txBody>
          <a:bodyPr/>
          <a:lstStyle/>
          <a:p>
            <a:r>
              <a:rPr lang="en-US" altLang="zh-CN"/>
              <a:t>MATLAB</a:t>
            </a:r>
            <a:r>
              <a:rPr lang="zh-CN" altLang="en-US"/>
              <a:t>为例</a:t>
            </a:r>
            <a:r>
              <a:rPr lang="en-US" altLang="zh-CN"/>
              <a:t>(Statistics and Machine Learning Toolbox™ )</a:t>
            </a:r>
          </a:p>
          <a:p>
            <a:r>
              <a:rPr lang="zh-CN" altLang="en-US"/>
              <a:t>训练支持向量机的步骤</a:t>
            </a:r>
            <a:endParaRPr lang="en-US" altLang="zh-CN"/>
          </a:p>
          <a:p>
            <a:r>
              <a:rPr lang="en-US" altLang="zh-CN"/>
              <a:t>1) Transform predictors (input data) to a high-dimensional feature space.</a:t>
            </a:r>
          </a:p>
          <a:p>
            <a:r>
              <a:rPr lang="en-US" altLang="zh-CN"/>
              <a:t>2) Solve a quadratic optimization problem to fit an optimal hyperplane to classify the transformed features into two classes</a:t>
            </a:r>
            <a:endParaRPr lang="zh-CN" altLang="en-US"/>
          </a:p>
        </p:txBody>
      </p:sp>
      <p:pic>
        <p:nvPicPr>
          <p:cNvPr id="126979" name="内容占位符 3"/>
          <p:cNvPicPr>
            <a:picLocks noChangeAspect="1"/>
          </p:cNvPicPr>
          <p:nvPr/>
        </p:nvPicPr>
        <p:blipFill>
          <a:blip r:embed="rId3"/>
          <a:srcRect/>
          <a:stretch>
            <a:fillRect/>
          </a:stretch>
        </p:blipFill>
        <p:spPr bwMode="auto">
          <a:xfrm>
            <a:off x="936625" y="4152900"/>
            <a:ext cx="8077200" cy="20955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p:txBody>
          <a:bodyPr/>
          <a:lstStyle/>
          <a:p>
            <a:pPr algn="ctr"/>
            <a:r>
              <a:rPr lang="zh-CN" altLang="en-US"/>
              <a:t>支持向量机的实现</a:t>
            </a:r>
          </a:p>
        </p:txBody>
      </p:sp>
      <p:sp>
        <p:nvSpPr>
          <p:cNvPr id="3" name="内容占位符 2">
            <a:extLst/>
          </p:cNvPr>
          <p:cNvSpPr>
            <a:spLocks noGrp="1"/>
          </p:cNvSpPr>
          <p:nvPr>
            <p:ph idx="1"/>
          </p:nvPr>
        </p:nvSpPr>
        <p:spPr/>
        <p:txBody>
          <a:bodyPr rtlCol="0">
            <a:normAutofit fontScale="92500" lnSpcReduction="20000"/>
          </a:bodyPr>
          <a:lstStyle/>
          <a:p>
            <a:pPr fontAlgn="auto">
              <a:spcAft>
                <a:spcPts val="0"/>
              </a:spcAft>
              <a:buFont typeface="Wingdings 3" charset="2"/>
              <a:buChar char=""/>
              <a:defRPr/>
            </a:pPr>
            <a:r>
              <a:rPr lang="en-US" altLang="zh-CN" sz="2400" dirty="0">
                <a:solidFill>
                  <a:schemeClr val="tx1">
                    <a:lumMod val="75000"/>
                    <a:lumOff val="25000"/>
                  </a:schemeClr>
                </a:solidFill>
                <a:cs typeface="+mn-cs"/>
              </a:rPr>
              <a:t>Support Vector Machines for Binary Classification</a:t>
            </a:r>
          </a:p>
          <a:p>
            <a:pPr fontAlgn="auto">
              <a:spcAft>
                <a:spcPts val="0"/>
              </a:spcAft>
              <a:buFont typeface="Wingdings 3" charset="2"/>
              <a:buChar char=""/>
              <a:defRPr/>
            </a:pPr>
            <a:r>
              <a:rPr lang="en-US" altLang="zh-CN" b="1" dirty="0">
                <a:solidFill>
                  <a:schemeClr val="tx1">
                    <a:lumMod val="75000"/>
                    <a:lumOff val="25000"/>
                  </a:schemeClr>
                </a:solidFill>
                <a:cs typeface="+mn-cs"/>
              </a:rPr>
              <a:t>Training an SVM Classifier</a:t>
            </a:r>
            <a:endParaRPr lang="en-US" altLang="zh-CN" sz="2400" dirty="0">
              <a:solidFill>
                <a:schemeClr val="tx1">
                  <a:lumMod val="75000"/>
                  <a:lumOff val="25000"/>
                </a:schemeClr>
              </a:solidFill>
              <a:cs typeface="+mn-cs"/>
            </a:endParaRP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a:t>
            </a:r>
            <a:r>
              <a:rPr lang="en-US" altLang="zh-CN" sz="2000" dirty="0" err="1">
                <a:solidFill>
                  <a:schemeClr val="tx1">
                    <a:lumMod val="75000"/>
                    <a:lumOff val="25000"/>
                  </a:schemeClr>
                </a:solidFill>
                <a:cs typeface="+mn-cs"/>
              </a:rPr>
              <a:t>SVMModel</a:t>
            </a:r>
            <a:r>
              <a:rPr lang="en-US" altLang="zh-CN" sz="2000" dirty="0">
                <a:solidFill>
                  <a:schemeClr val="tx1">
                    <a:lumMod val="75000"/>
                    <a:lumOff val="25000"/>
                  </a:schemeClr>
                </a:solidFill>
                <a:cs typeface="+mn-cs"/>
              </a:rPr>
              <a:t> = </a:t>
            </a:r>
            <a:r>
              <a:rPr lang="en-US" altLang="zh-CN" sz="2000" dirty="0" err="1">
                <a:solidFill>
                  <a:schemeClr val="tx1">
                    <a:lumMod val="75000"/>
                    <a:lumOff val="25000"/>
                  </a:schemeClr>
                </a:solidFill>
                <a:cs typeface="+mn-cs"/>
              </a:rPr>
              <a:t>fitcsvm</a:t>
            </a:r>
            <a:r>
              <a:rPr lang="en-US" altLang="zh-CN" sz="2000" dirty="0">
                <a:solidFill>
                  <a:schemeClr val="tx1">
                    <a:lumMod val="75000"/>
                    <a:lumOff val="25000"/>
                  </a:schemeClr>
                </a:solidFill>
                <a:cs typeface="+mn-cs"/>
              </a:rPr>
              <a:t>(X,Y,'</a:t>
            </a:r>
            <a:r>
              <a:rPr lang="en-US" altLang="zh-CN" sz="2000" dirty="0" err="1">
                <a:solidFill>
                  <a:schemeClr val="tx1">
                    <a:lumMod val="75000"/>
                    <a:lumOff val="25000"/>
                  </a:schemeClr>
                </a:solidFill>
                <a:cs typeface="+mn-cs"/>
              </a:rPr>
              <a:t>KernelFunction</a:t>
            </a:r>
            <a:r>
              <a:rPr lang="en-US" altLang="zh-CN" sz="2000" dirty="0">
                <a:solidFill>
                  <a:schemeClr val="tx1">
                    <a:lumMod val="75000"/>
                    <a:lumOff val="25000"/>
                  </a:schemeClr>
                </a:solidFill>
                <a:cs typeface="+mn-cs"/>
              </a:rPr>
              <a:t>','</a:t>
            </a:r>
            <a:r>
              <a:rPr lang="en-US" altLang="zh-CN" sz="2000" dirty="0" err="1">
                <a:solidFill>
                  <a:schemeClr val="tx1">
                    <a:lumMod val="75000"/>
                    <a:lumOff val="25000"/>
                  </a:schemeClr>
                </a:solidFill>
                <a:cs typeface="+mn-cs"/>
              </a:rPr>
              <a:t>rbf</a:t>
            </a:r>
            <a:r>
              <a:rPr lang="en-US" altLang="zh-CN" sz="2000" dirty="0">
                <a:solidFill>
                  <a:schemeClr val="tx1">
                    <a:lumMod val="75000"/>
                    <a:lumOff val="25000"/>
                  </a:schemeClr>
                </a:solidFill>
                <a:cs typeface="+mn-cs"/>
              </a:rPr>
              <a:t>',...</a:t>
            </a: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'Standardize',true,'</a:t>
            </a:r>
            <a:r>
              <a:rPr lang="en-US" altLang="zh-CN" sz="2000" dirty="0" err="1">
                <a:solidFill>
                  <a:schemeClr val="tx1">
                    <a:lumMod val="75000"/>
                    <a:lumOff val="25000"/>
                  </a:schemeClr>
                </a:solidFill>
                <a:cs typeface="+mn-cs"/>
              </a:rPr>
              <a:t>ClassNames</a:t>
            </a:r>
            <a:r>
              <a:rPr lang="en-US" altLang="zh-CN" sz="2000" dirty="0">
                <a:solidFill>
                  <a:schemeClr val="tx1">
                    <a:lumMod val="75000"/>
                    <a:lumOff val="25000"/>
                  </a:schemeClr>
                </a:solidFill>
                <a:cs typeface="+mn-cs"/>
              </a:rPr>
              <a:t>',{'</a:t>
            </a:r>
            <a:r>
              <a:rPr lang="en-US" altLang="zh-CN" sz="2000" dirty="0" err="1">
                <a:solidFill>
                  <a:schemeClr val="tx1">
                    <a:lumMod val="75000"/>
                    <a:lumOff val="25000"/>
                  </a:schemeClr>
                </a:solidFill>
                <a:cs typeface="+mn-cs"/>
              </a:rPr>
              <a:t>negClass</a:t>
            </a:r>
            <a:r>
              <a:rPr lang="en-US" altLang="zh-CN" sz="2000" dirty="0">
                <a:solidFill>
                  <a:schemeClr val="tx1">
                    <a:lumMod val="75000"/>
                    <a:lumOff val="25000"/>
                  </a:schemeClr>
                </a:solidFill>
                <a:cs typeface="+mn-cs"/>
              </a:rPr>
              <a:t>','</a:t>
            </a:r>
            <a:r>
              <a:rPr lang="en-US" altLang="zh-CN" sz="2000" dirty="0" err="1">
                <a:solidFill>
                  <a:schemeClr val="tx1">
                    <a:lumMod val="75000"/>
                    <a:lumOff val="25000"/>
                  </a:schemeClr>
                </a:solidFill>
                <a:cs typeface="+mn-cs"/>
              </a:rPr>
              <a:t>posClass</a:t>
            </a:r>
            <a:r>
              <a:rPr lang="en-US" altLang="zh-CN" sz="2000" dirty="0">
                <a:solidFill>
                  <a:schemeClr val="tx1">
                    <a:lumMod val="75000"/>
                    <a:lumOff val="25000"/>
                  </a:schemeClr>
                </a:solidFill>
                <a:cs typeface="+mn-cs"/>
              </a:rPr>
              <a:t>’});</a:t>
            </a: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X — Matrix of predictor data</a:t>
            </a: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Y — Array of class labels with each row corresponding to the value of the corresponding row in X</a:t>
            </a: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a:t>
            </a:r>
            <a:r>
              <a:rPr lang="en-US" altLang="zh-CN" sz="2000" dirty="0" err="1">
                <a:solidFill>
                  <a:schemeClr val="tx1">
                    <a:lumMod val="75000"/>
                    <a:lumOff val="25000"/>
                  </a:schemeClr>
                </a:solidFill>
                <a:cs typeface="+mn-cs"/>
              </a:rPr>
              <a:t>KernelFunction</a:t>
            </a:r>
            <a:r>
              <a:rPr lang="en-US" altLang="zh-CN" sz="2000" dirty="0">
                <a:solidFill>
                  <a:schemeClr val="tx1">
                    <a:lumMod val="75000"/>
                    <a:lumOff val="25000"/>
                  </a:schemeClr>
                </a:solidFill>
                <a:cs typeface="+mn-cs"/>
              </a:rPr>
              <a:t> - Kernel Function </a:t>
            </a: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'Standardize -</a:t>
            </a:r>
            <a:r>
              <a:rPr lang="en-US" altLang="zh-CN" dirty="0">
                <a:solidFill>
                  <a:schemeClr val="tx1">
                    <a:lumMod val="75000"/>
                    <a:lumOff val="25000"/>
                  </a:schemeClr>
                </a:solidFill>
                <a:cs typeface="+mn-cs"/>
              </a:rPr>
              <a:t>Flag indicating whether the software should standardize the predictors before training the classifier.</a:t>
            </a:r>
          </a:p>
          <a:p>
            <a:pPr marL="0" indent="0" fontAlgn="auto">
              <a:spcAft>
                <a:spcPts val="0"/>
              </a:spcAft>
              <a:buFont typeface="Wingdings 3" charset="2"/>
              <a:buNone/>
              <a:defRPr/>
            </a:pPr>
            <a:r>
              <a:rPr lang="en-US" altLang="zh-CN" sz="2000" dirty="0">
                <a:solidFill>
                  <a:schemeClr val="tx1">
                    <a:lumMod val="75000"/>
                    <a:lumOff val="25000"/>
                  </a:schemeClr>
                </a:solidFill>
                <a:cs typeface="+mn-cs"/>
              </a:rPr>
              <a:t>    </a:t>
            </a:r>
            <a:r>
              <a:rPr lang="en-US" altLang="zh-CN" sz="2000" dirty="0" err="1">
                <a:solidFill>
                  <a:schemeClr val="tx1">
                    <a:lumMod val="75000"/>
                    <a:lumOff val="25000"/>
                  </a:schemeClr>
                </a:solidFill>
                <a:cs typeface="+mn-cs"/>
              </a:rPr>
              <a:t>ClassNames</a:t>
            </a:r>
            <a:r>
              <a:rPr lang="en-US" altLang="zh-CN" sz="2000" dirty="0">
                <a:solidFill>
                  <a:schemeClr val="tx1">
                    <a:lumMod val="75000"/>
                    <a:lumOff val="25000"/>
                  </a:schemeClr>
                </a:solidFill>
                <a:cs typeface="+mn-cs"/>
              </a:rPr>
              <a:t> - </a:t>
            </a:r>
            <a:r>
              <a:rPr lang="en-US" altLang="zh-CN" dirty="0">
                <a:solidFill>
                  <a:schemeClr val="tx1">
                    <a:lumMod val="75000"/>
                    <a:lumOff val="25000"/>
                  </a:schemeClr>
                </a:solidFill>
                <a:cs typeface="+mn-cs"/>
              </a:rPr>
              <a:t>Distinguishes between the negative and positive classes, or specifies which classes to include in the data</a:t>
            </a:r>
            <a:endParaRPr lang="en-US" altLang="zh-CN" sz="2000" dirty="0">
              <a:solidFill>
                <a:schemeClr val="tx1">
                  <a:lumMod val="75000"/>
                  <a:lumOff val="25000"/>
                </a:schemeClr>
              </a:solidFill>
              <a:cs typeface="+mn-cs"/>
            </a:endParaRPr>
          </a:p>
        </p:txBody>
      </p:sp>
      <p:sp>
        <p:nvSpPr>
          <p:cNvPr id="129027" name="Rectangle 5"/>
          <p:cNvSpPr>
            <a:spLocks noChangeArrowheads="1"/>
          </p:cNvSpPr>
          <p:nvPr/>
        </p:nvSpPr>
        <p:spPr bwMode="auto">
          <a:xfrm>
            <a:off x="0" y="0"/>
            <a:ext cx="12192000" cy="457200"/>
          </a:xfrm>
          <a:prstGeom prst="rect">
            <a:avLst/>
          </a:prstGeom>
          <a:solidFill>
            <a:srgbClr val="FFFFFF"/>
          </a:solidFill>
          <a:ln w="9525">
            <a:noFill/>
            <a:miter lim="800000"/>
            <a:headEnd/>
            <a:tailEnd/>
          </a:ln>
        </p:spPr>
        <p:txBody>
          <a:bodyPr wrap="none" anchor="ctr">
            <a:spAutoFit/>
          </a:bodyPr>
          <a:lstStyle/>
          <a:p>
            <a:pPr eaLnBrk="0" hangingPunct="0"/>
            <a:r>
              <a:rPr lang="zh-CN" altLang="zh-CN" sz="1000">
                <a:solidFill>
                  <a:srgbClr val="404040"/>
                </a:solidFill>
                <a:latin typeface="Arial Unicode MS"/>
                <a:ea typeface="Menlo"/>
                <a:cs typeface="Menlo"/>
              </a:rPr>
              <a:t>KernelFunction</a:t>
            </a:r>
            <a:r>
              <a:rPr lang="zh-CN" altLang="zh-CN" sz="1000">
                <a:solidFill>
                  <a:srgbClr val="404040"/>
                </a:solidFill>
                <a:latin typeface="微软雅黑" pitchFamily="34" charset="-122"/>
                <a:ea typeface="微软雅黑" pitchFamily="34" charset="-122"/>
              </a:rPr>
              <a:t> </a:t>
            </a:r>
            <a:r>
              <a:rPr lang="zh-CN" altLang="zh-CN" sz="1100">
                <a:ea typeface="华文新魏"/>
              </a:rPr>
              <a:t> </a:t>
            </a:r>
            <a:endParaRPr lang="zh-CN" altLang="zh-CN">
              <a:ea typeface="华文新魏"/>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p:cNvSpPr>
          <p:nvPr>
            <p:ph type="title"/>
          </p:nvPr>
        </p:nvSpPr>
        <p:spPr/>
        <p:txBody>
          <a:bodyPr/>
          <a:lstStyle/>
          <a:p>
            <a:pPr algn="ctr"/>
            <a:r>
              <a:rPr lang="zh-CN" altLang="en-US"/>
              <a:t>支持向量机的实现</a:t>
            </a:r>
          </a:p>
        </p:txBody>
      </p:sp>
      <p:sp>
        <p:nvSpPr>
          <p:cNvPr id="131074" name="内容占位符 2"/>
          <p:cNvSpPr>
            <a:spLocks noGrp="1"/>
          </p:cNvSpPr>
          <p:nvPr>
            <p:ph idx="1"/>
          </p:nvPr>
        </p:nvSpPr>
        <p:spPr/>
        <p:txBody>
          <a:bodyPr/>
          <a:lstStyle/>
          <a:p>
            <a:r>
              <a:rPr lang="en-US" altLang="zh-CN" sz="2000"/>
              <a:t>[label,score] = predict(SVMModel,newX);</a:t>
            </a:r>
          </a:p>
          <a:p>
            <a:r>
              <a:rPr lang="en-US" altLang="zh-CN" sz="2400" b="1"/>
              <a:t>Using a Gaussian Kernel</a:t>
            </a:r>
          </a:p>
          <a:p>
            <a:endParaRPr lang="zh-CN" altLang="en-US"/>
          </a:p>
        </p:txBody>
      </p:sp>
      <p:pic>
        <p:nvPicPr>
          <p:cNvPr id="131075" name="图片 5"/>
          <p:cNvPicPr>
            <a:picLocks noChangeAspect="1"/>
          </p:cNvPicPr>
          <p:nvPr/>
        </p:nvPicPr>
        <p:blipFill>
          <a:blip r:embed="rId3"/>
          <a:srcRect/>
          <a:stretch>
            <a:fillRect/>
          </a:stretch>
        </p:blipFill>
        <p:spPr bwMode="auto">
          <a:xfrm>
            <a:off x="677863" y="2698750"/>
            <a:ext cx="8905875" cy="44577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p:txBody>
          <a:bodyPr/>
          <a:lstStyle/>
          <a:p>
            <a:pPr algn="ctr"/>
            <a:r>
              <a:rPr lang="zh-CN" altLang="en-US"/>
              <a:t>支持向量机的实现</a:t>
            </a:r>
          </a:p>
        </p:txBody>
      </p:sp>
      <p:pic>
        <p:nvPicPr>
          <p:cNvPr id="133122" name="内容占位符 3"/>
          <p:cNvPicPr>
            <a:picLocks noGrp="1" noChangeAspect="1"/>
          </p:cNvPicPr>
          <p:nvPr>
            <p:ph idx="1"/>
          </p:nvPr>
        </p:nvPicPr>
        <p:blipFill>
          <a:blip r:embed="rId3"/>
          <a:srcRect/>
          <a:stretch>
            <a:fillRect/>
          </a:stretch>
        </p:blipFill>
        <p:spPr>
          <a:xfrm>
            <a:off x="606425" y="2535238"/>
            <a:ext cx="9286875" cy="3997325"/>
          </a:xfrm>
        </p:spPr>
      </p:pic>
      <p:sp>
        <p:nvSpPr>
          <p:cNvPr id="133123" name="Rectangle 2"/>
          <p:cNvSpPr>
            <a:spLocks noChangeArrowheads="1"/>
          </p:cNvSpPr>
          <p:nvPr/>
        </p:nvSpPr>
        <p:spPr bwMode="auto">
          <a:xfrm>
            <a:off x="838200" y="1882775"/>
            <a:ext cx="3524250" cy="461963"/>
          </a:xfrm>
          <a:prstGeom prst="rect">
            <a:avLst/>
          </a:prstGeom>
          <a:noFill/>
          <a:ln w="9525">
            <a:noFill/>
            <a:miter lim="800000"/>
            <a:headEnd/>
            <a:tailEnd/>
          </a:ln>
        </p:spPr>
        <p:txBody>
          <a:bodyPr wrap="none">
            <a:spAutoFit/>
          </a:bodyPr>
          <a:lstStyle/>
          <a:p>
            <a:r>
              <a:rPr lang="en-US" altLang="zh-CN" sz="2400" b="1">
                <a:latin typeface="Trebuchet MS" pitchFamily="34" charset="0"/>
                <a:ea typeface="华文新魏"/>
              </a:rPr>
              <a:t>Using a Gaussian Kernel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pPr algn="ctr"/>
            <a:r>
              <a:rPr lang="zh-CN" altLang="en-US"/>
              <a:t>支持向量机的实现</a:t>
            </a:r>
          </a:p>
        </p:txBody>
      </p:sp>
      <p:pic>
        <p:nvPicPr>
          <p:cNvPr id="135170" name="内容占位符 3"/>
          <p:cNvPicPr>
            <a:picLocks noGrp="1" noChangeAspect="1"/>
          </p:cNvPicPr>
          <p:nvPr>
            <p:ph idx="1"/>
          </p:nvPr>
        </p:nvPicPr>
        <p:blipFill>
          <a:blip r:embed="rId3"/>
          <a:srcRect/>
          <a:stretch>
            <a:fillRect/>
          </a:stretch>
        </p:blipFill>
        <p:spPr>
          <a:xfrm>
            <a:off x="677863" y="2293938"/>
            <a:ext cx="9596437" cy="4035425"/>
          </a:xfrm>
        </p:spPr>
      </p:pic>
      <p:sp>
        <p:nvSpPr>
          <p:cNvPr id="135171" name="Rectangle 4"/>
          <p:cNvSpPr>
            <a:spLocks noChangeArrowheads="1"/>
          </p:cNvSpPr>
          <p:nvPr/>
        </p:nvSpPr>
        <p:spPr bwMode="auto">
          <a:xfrm>
            <a:off x="677863" y="1831975"/>
            <a:ext cx="3524250" cy="461963"/>
          </a:xfrm>
          <a:prstGeom prst="rect">
            <a:avLst/>
          </a:prstGeom>
          <a:noFill/>
          <a:ln w="9525">
            <a:noFill/>
            <a:miter lim="800000"/>
            <a:headEnd/>
            <a:tailEnd/>
          </a:ln>
        </p:spPr>
        <p:txBody>
          <a:bodyPr wrap="none">
            <a:spAutoFit/>
          </a:bodyPr>
          <a:lstStyle/>
          <a:p>
            <a:r>
              <a:rPr lang="en-US" altLang="zh-CN" sz="2400" b="1">
                <a:latin typeface="Trebuchet MS" pitchFamily="34" charset="0"/>
                <a:ea typeface="华文新魏"/>
              </a:rPr>
              <a:t>Using a Gaussian Kernel</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p:cNvSpPr>
          <p:nvPr>
            <p:ph type="title"/>
          </p:nvPr>
        </p:nvSpPr>
        <p:spPr/>
        <p:txBody>
          <a:bodyPr/>
          <a:lstStyle/>
          <a:p>
            <a:pPr algn="ctr"/>
            <a:r>
              <a:rPr lang="zh-CN" altLang="en-US"/>
              <a:t>支持向量机的实现</a:t>
            </a:r>
          </a:p>
        </p:txBody>
      </p:sp>
      <p:sp>
        <p:nvSpPr>
          <p:cNvPr id="137218" name="内容占位符 2"/>
          <p:cNvSpPr>
            <a:spLocks noGrp="1"/>
          </p:cNvSpPr>
          <p:nvPr>
            <p:ph idx="1"/>
          </p:nvPr>
        </p:nvSpPr>
        <p:spPr/>
        <p:txBody>
          <a:bodyPr/>
          <a:lstStyle/>
          <a:p>
            <a:r>
              <a:rPr lang="en-US" altLang="zh-CN" sz="2400" b="1"/>
              <a:t>Using Custom Kernel</a:t>
            </a:r>
          </a:p>
          <a:p>
            <a:endParaRPr lang="zh-CN" altLang="en-US"/>
          </a:p>
        </p:txBody>
      </p:sp>
      <p:pic>
        <p:nvPicPr>
          <p:cNvPr id="137219" name="图片 3"/>
          <p:cNvPicPr>
            <a:picLocks noChangeAspect="1"/>
          </p:cNvPicPr>
          <p:nvPr/>
        </p:nvPicPr>
        <p:blipFill>
          <a:blip r:embed="rId3"/>
          <a:srcRect/>
          <a:stretch>
            <a:fillRect/>
          </a:stretch>
        </p:blipFill>
        <p:spPr bwMode="auto">
          <a:xfrm>
            <a:off x="863600" y="2609850"/>
            <a:ext cx="9001125" cy="424815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
          <p:cNvSpPr>
            <a:spLocks noGrp="1"/>
          </p:cNvSpPr>
          <p:nvPr>
            <p:ph type="title"/>
          </p:nvPr>
        </p:nvSpPr>
        <p:spPr/>
        <p:txBody>
          <a:bodyPr/>
          <a:lstStyle/>
          <a:p>
            <a:pPr algn="ctr"/>
            <a:r>
              <a:rPr lang="zh-CN" altLang="en-US"/>
              <a:t>支持向量机的实现</a:t>
            </a:r>
          </a:p>
        </p:txBody>
      </p:sp>
      <p:pic>
        <p:nvPicPr>
          <p:cNvPr id="139266" name="内容占位符 3"/>
          <p:cNvPicPr>
            <a:picLocks noGrp="1" noChangeAspect="1"/>
          </p:cNvPicPr>
          <p:nvPr>
            <p:ph idx="1"/>
          </p:nvPr>
        </p:nvPicPr>
        <p:blipFill>
          <a:blip r:embed="rId2"/>
          <a:srcRect/>
          <a:stretch>
            <a:fillRect/>
          </a:stretch>
        </p:blipFill>
        <p:spPr>
          <a:xfrm>
            <a:off x="677863" y="2162175"/>
            <a:ext cx="8596312" cy="3878263"/>
          </a:xfrm>
        </p:spPr>
      </p:pic>
      <p:sp>
        <p:nvSpPr>
          <p:cNvPr id="139267" name="Rectangle 2"/>
          <p:cNvSpPr>
            <a:spLocks noChangeArrowheads="1"/>
          </p:cNvSpPr>
          <p:nvPr/>
        </p:nvSpPr>
        <p:spPr bwMode="auto">
          <a:xfrm>
            <a:off x="677863" y="1793875"/>
            <a:ext cx="2381250" cy="368300"/>
          </a:xfrm>
          <a:prstGeom prst="rect">
            <a:avLst/>
          </a:prstGeom>
          <a:noFill/>
          <a:ln w="9525">
            <a:noFill/>
            <a:miter lim="800000"/>
            <a:headEnd/>
            <a:tailEnd/>
          </a:ln>
        </p:spPr>
        <p:txBody>
          <a:bodyPr wrap="none">
            <a:spAutoFit/>
          </a:bodyPr>
          <a:lstStyle/>
          <a:p>
            <a:r>
              <a:rPr lang="en-US" altLang="zh-CN" b="1">
                <a:latin typeface="Trebuchet MS" pitchFamily="34" charset="0"/>
                <a:ea typeface="华文新魏"/>
              </a:rPr>
              <a:t>Using Custom Kernel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DF6A7-CDD9-4E80-84DE-6D253801073C}"/>
              </a:ext>
            </a:extLst>
          </p:cNvPr>
          <p:cNvSpPr>
            <a:spLocks noGrp="1"/>
          </p:cNvSpPr>
          <p:nvPr>
            <p:ph type="title"/>
          </p:nvPr>
        </p:nvSpPr>
        <p:spPr/>
        <p:txBody>
          <a:bodyPr/>
          <a:lstStyle/>
          <a:p>
            <a:r>
              <a:rPr lang="en-US" altLang="zh-CN" dirty="0"/>
              <a:t>What if ?</a:t>
            </a:r>
            <a:endParaRPr lang="zh-CN" altLang="en-US" dirty="0"/>
          </a:p>
        </p:txBody>
      </p:sp>
      <p:pic>
        <p:nvPicPr>
          <p:cNvPr id="5" name="内容占位符 4">
            <a:extLst>
              <a:ext uri="{FF2B5EF4-FFF2-40B4-BE49-F238E27FC236}">
                <a16:creationId xmlns:a16="http://schemas.microsoft.com/office/drawing/2014/main" id="{0F2191A7-9A85-421F-B549-EDF1A9B755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2349" y="1733762"/>
            <a:ext cx="3987301" cy="3390476"/>
          </a:xfrm>
        </p:spPr>
      </p:pic>
    </p:spTree>
    <p:extLst>
      <p:ext uri="{BB962C8B-B14F-4D97-AF65-F5344CB8AC3E}">
        <p14:creationId xmlns:p14="http://schemas.microsoft.com/office/powerpoint/2010/main" val="1645899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1"/>
          <p:cNvSpPr>
            <a:spLocks noGrp="1"/>
          </p:cNvSpPr>
          <p:nvPr>
            <p:ph type="title"/>
          </p:nvPr>
        </p:nvSpPr>
        <p:spPr/>
        <p:txBody>
          <a:bodyPr/>
          <a:lstStyle/>
          <a:p>
            <a:pPr algn="ctr"/>
            <a:r>
              <a:rPr lang="zh-CN" altLang="en-US"/>
              <a:t>支持向量机的实现</a:t>
            </a:r>
          </a:p>
        </p:txBody>
      </p:sp>
      <p:pic>
        <p:nvPicPr>
          <p:cNvPr id="140290" name="内容占位符 3"/>
          <p:cNvPicPr>
            <a:picLocks noGrp="1" noChangeAspect="1"/>
          </p:cNvPicPr>
          <p:nvPr>
            <p:ph idx="1"/>
          </p:nvPr>
        </p:nvPicPr>
        <p:blipFill>
          <a:blip r:embed="rId2"/>
          <a:srcRect/>
          <a:stretch>
            <a:fillRect/>
          </a:stretch>
        </p:blipFill>
        <p:spPr>
          <a:xfrm>
            <a:off x="677863" y="2197100"/>
            <a:ext cx="8596312" cy="3808413"/>
          </a:xfrm>
        </p:spPr>
      </p:pic>
      <p:sp>
        <p:nvSpPr>
          <p:cNvPr id="140291" name="Rectangle 4"/>
          <p:cNvSpPr>
            <a:spLocks noChangeArrowheads="1"/>
          </p:cNvSpPr>
          <p:nvPr/>
        </p:nvSpPr>
        <p:spPr bwMode="auto">
          <a:xfrm>
            <a:off x="677863" y="1793875"/>
            <a:ext cx="2381250" cy="368300"/>
          </a:xfrm>
          <a:prstGeom prst="rect">
            <a:avLst/>
          </a:prstGeom>
          <a:noFill/>
          <a:ln w="9525">
            <a:noFill/>
            <a:miter lim="800000"/>
            <a:headEnd/>
            <a:tailEnd/>
          </a:ln>
        </p:spPr>
        <p:txBody>
          <a:bodyPr wrap="none">
            <a:spAutoFit/>
          </a:bodyPr>
          <a:lstStyle/>
          <a:p>
            <a:r>
              <a:rPr lang="en-US" altLang="zh-CN" b="1">
                <a:latin typeface="Trebuchet MS" pitchFamily="34" charset="0"/>
                <a:ea typeface="华文新魏"/>
              </a:rPr>
              <a:t>Using Custom Kernel</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p:cNvSpPr>
          <p:nvPr>
            <p:ph type="title"/>
          </p:nvPr>
        </p:nvSpPr>
        <p:spPr/>
        <p:txBody>
          <a:bodyPr/>
          <a:lstStyle/>
          <a:p>
            <a:pPr algn="ctr"/>
            <a:r>
              <a:rPr lang="zh-CN" altLang="en-US"/>
              <a:t>支持向量机的实现</a:t>
            </a:r>
          </a:p>
        </p:txBody>
      </p:sp>
      <p:sp>
        <p:nvSpPr>
          <p:cNvPr id="141314" name="内容占位符 2"/>
          <p:cNvSpPr>
            <a:spLocks noGrp="1"/>
          </p:cNvSpPr>
          <p:nvPr>
            <p:ph idx="1"/>
          </p:nvPr>
        </p:nvSpPr>
        <p:spPr/>
        <p:txBody>
          <a:bodyPr/>
          <a:lstStyle/>
          <a:p>
            <a:r>
              <a:rPr lang="en-US" altLang="zh-CN" sz="2800"/>
              <a:t>scikit-learn svm</a:t>
            </a:r>
            <a:endParaRPr lang="zh-CN" altLang="en-US" sz="2800"/>
          </a:p>
        </p:txBody>
      </p:sp>
      <p:pic>
        <p:nvPicPr>
          <p:cNvPr id="141315" name="图片 3"/>
          <p:cNvPicPr>
            <a:picLocks noChangeAspect="1"/>
          </p:cNvPicPr>
          <p:nvPr/>
        </p:nvPicPr>
        <p:blipFill>
          <a:blip r:embed="rId3"/>
          <a:srcRect/>
          <a:stretch>
            <a:fillRect/>
          </a:stretch>
        </p:blipFill>
        <p:spPr bwMode="auto">
          <a:xfrm>
            <a:off x="3960813" y="1930400"/>
            <a:ext cx="7553325" cy="43815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a:spLocks noGrp="1"/>
          </p:cNvSpPr>
          <p:nvPr>
            <p:ph type="title"/>
          </p:nvPr>
        </p:nvSpPr>
        <p:spPr/>
        <p:txBody>
          <a:bodyPr/>
          <a:lstStyle/>
          <a:p>
            <a:pPr algn="ctr"/>
            <a:r>
              <a:rPr lang="zh-CN" altLang="en-US"/>
              <a:t>支持向量机的实现</a:t>
            </a:r>
          </a:p>
        </p:txBody>
      </p:sp>
      <p:pic>
        <p:nvPicPr>
          <p:cNvPr id="143362" name="内容占位符 3"/>
          <p:cNvPicPr>
            <a:picLocks noGrp="1" noChangeAspect="1"/>
          </p:cNvPicPr>
          <p:nvPr>
            <p:ph idx="1"/>
          </p:nvPr>
        </p:nvPicPr>
        <p:blipFill>
          <a:blip r:embed="rId3"/>
          <a:srcRect/>
          <a:stretch>
            <a:fillRect/>
          </a:stretch>
        </p:blipFill>
        <p:spPr>
          <a:xfrm>
            <a:off x="1308100" y="1992313"/>
            <a:ext cx="6661150" cy="4256087"/>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1"/>
          <p:cNvSpPr>
            <a:spLocks noGrp="1"/>
          </p:cNvSpPr>
          <p:nvPr>
            <p:ph type="title"/>
          </p:nvPr>
        </p:nvSpPr>
        <p:spPr/>
        <p:txBody>
          <a:bodyPr/>
          <a:lstStyle/>
          <a:p>
            <a:pPr algn="ctr"/>
            <a:r>
              <a:rPr lang="zh-CN" altLang="en-US"/>
              <a:t>支持向量机的实现</a:t>
            </a:r>
          </a:p>
        </p:txBody>
      </p:sp>
      <p:pic>
        <p:nvPicPr>
          <p:cNvPr id="145410" name="内容占位符 3"/>
          <p:cNvPicPr>
            <a:picLocks noGrp="1" noChangeAspect="1"/>
          </p:cNvPicPr>
          <p:nvPr>
            <p:ph idx="1"/>
          </p:nvPr>
        </p:nvPicPr>
        <p:blipFill>
          <a:blip r:embed="rId3"/>
          <a:srcRect/>
          <a:stretch>
            <a:fillRect/>
          </a:stretch>
        </p:blipFill>
        <p:spPr>
          <a:xfrm>
            <a:off x="876300" y="2259013"/>
            <a:ext cx="8918575" cy="3476625"/>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
          <p:cNvSpPr>
            <a:spLocks noGrp="1"/>
          </p:cNvSpPr>
          <p:nvPr>
            <p:ph type="title"/>
          </p:nvPr>
        </p:nvSpPr>
        <p:spPr/>
        <p:txBody>
          <a:bodyPr/>
          <a:lstStyle/>
          <a:p>
            <a:pPr algn="ctr"/>
            <a:r>
              <a:rPr lang="zh-CN" altLang="en-US"/>
              <a:t>支持向量机的实现</a:t>
            </a:r>
          </a:p>
        </p:txBody>
      </p:sp>
      <p:sp>
        <p:nvSpPr>
          <p:cNvPr id="3" name="内容占位符 2">
            <a:extLst/>
          </p:cNvPr>
          <p:cNvSpPr>
            <a:spLocks noGrp="1" noRot="1" noChangeAspect="1" noMove="1" noResize="1" noEditPoints="1" noAdjustHandles="1" noChangeArrowheads="1" noChangeShapeType="1" noTextEdit="1"/>
          </p:cNvSpPr>
          <p:nvPr>
            <p:ph idx="1"/>
          </p:nvPr>
        </p:nvSpPr>
        <p:spPr>
          <a:xfrm>
            <a:off x="677334" y="2160589"/>
            <a:ext cx="8596668" cy="3880773"/>
          </a:xfrm>
          <a:blipFill rotWithShape="0">
            <a:blip r:embed="rId3"/>
            <a:stretch>
              <a:fillRect l="-1064" t="-2198"/>
            </a:stretch>
          </a:blipFill>
        </p:spPr>
        <p:txBody>
          <a:bodyPr rtlCol="0">
            <a:normAutofit/>
          </a:bodyPr>
          <a:lstStyle/>
          <a:p>
            <a:pPr fontAlgn="auto">
              <a:spcAft>
                <a:spcPts val="0"/>
              </a:spcAft>
              <a:buFont typeface="Wingdings 3" charset="2"/>
              <a:buChar char=""/>
              <a:defRPr/>
            </a:pPr>
            <a:r>
              <a:rPr lang="en-US">
                <a:noFill/>
                <a:cs typeface="+mn-cs"/>
              </a:rPr>
              <a: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1"/>
          <p:cNvSpPr>
            <a:spLocks noGrp="1"/>
          </p:cNvSpPr>
          <p:nvPr>
            <p:ph type="title"/>
          </p:nvPr>
        </p:nvSpPr>
        <p:spPr/>
        <p:txBody>
          <a:bodyPr/>
          <a:lstStyle/>
          <a:p>
            <a:pPr algn="ctr"/>
            <a:endParaRPr lang="zh-CN" altLang="en-US"/>
          </a:p>
        </p:txBody>
      </p:sp>
      <p:sp>
        <p:nvSpPr>
          <p:cNvPr id="149506" name="内容占位符 2"/>
          <p:cNvSpPr>
            <a:spLocks noGrp="1"/>
          </p:cNvSpPr>
          <p:nvPr>
            <p:ph idx="1"/>
          </p:nvPr>
        </p:nvSpPr>
        <p:spPr/>
        <p:txBody>
          <a:bodyPr/>
          <a:lstStyle/>
          <a:p>
            <a:pPr marL="0" indent="0" algn="ctr">
              <a:buFont typeface="Wingdings 3" pitchFamily="18" charset="2"/>
              <a:buNone/>
            </a:pPr>
            <a:endParaRPr lang="en-US" altLang="zh-CN" sz="8800">
              <a:latin typeface="Times New Roman" pitchFamily="18" charset="0"/>
              <a:cs typeface="Times New Roman" pitchFamily="18" charset="0"/>
            </a:endParaRPr>
          </a:p>
          <a:p>
            <a:pPr marL="0" indent="0" algn="ctr">
              <a:buFont typeface="Wingdings 3" pitchFamily="18" charset="2"/>
              <a:buNone/>
            </a:pPr>
            <a:r>
              <a:rPr lang="en-US" altLang="zh-CN" sz="9600">
                <a:latin typeface="Times New Roman" pitchFamily="18" charset="0"/>
                <a:cs typeface="Times New Roman" pitchFamily="18" charset="0"/>
              </a:rPr>
              <a:t>Thank</a:t>
            </a:r>
            <a:r>
              <a:rPr lang="zh-CN" altLang="en-US" sz="9600">
                <a:latin typeface="Times New Roman" pitchFamily="18" charset="0"/>
                <a:cs typeface="Times New Roman" pitchFamily="18" charset="0"/>
              </a:rPr>
              <a:t> </a:t>
            </a:r>
            <a:r>
              <a:rPr lang="en-US" altLang="zh-CN" sz="9600">
                <a:latin typeface="Times New Roman" pitchFamily="18" charset="0"/>
                <a:cs typeface="Times New Roman" pitchFamily="18" charset="0"/>
              </a:rPr>
              <a:t>you</a:t>
            </a:r>
            <a:r>
              <a:rPr lang="zh-CN" altLang="en-US" sz="9600">
                <a:latin typeface="Times New Roman" pitchFamily="18" charset="0"/>
                <a:cs typeface="Times New Roman" pitchFamily="18" charset="0"/>
              </a:rPr>
              <a:t> </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2413</TotalTime>
  <Words>9159</Words>
  <Application>Microsoft Macintosh PowerPoint</Application>
  <PresentationFormat>宽屏</PresentationFormat>
  <Paragraphs>636</Paragraphs>
  <Slides>95</Slides>
  <Notes>77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95</vt:i4>
      </vt:variant>
    </vt:vector>
  </HeadingPairs>
  <TitlesOfParts>
    <vt:vector size="109" baseType="lpstr">
      <vt:lpstr>DengXian</vt:lpstr>
      <vt:lpstr>方正姚体</vt:lpstr>
      <vt:lpstr>华文新魏</vt:lpstr>
      <vt:lpstr>宋体</vt:lpstr>
      <vt:lpstr>微软雅黑</vt:lpstr>
      <vt:lpstr>Arial Unicode MS</vt:lpstr>
      <vt:lpstr>Arial</vt:lpstr>
      <vt:lpstr>Cambria Math</vt:lpstr>
      <vt:lpstr>Mangal</vt:lpstr>
      <vt:lpstr>Menlo</vt:lpstr>
      <vt:lpstr>Times New Roman</vt:lpstr>
      <vt:lpstr>Trebuchet MS</vt:lpstr>
      <vt:lpstr>Wingdings 3</vt:lpstr>
      <vt:lpstr>Facet</vt:lpstr>
      <vt:lpstr>SVM推导</vt:lpstr>
      <vt:lpstr>PROPOSER : Vladimir Vapnik</vt:lpstr>
      <vt:lpstr>“STREET”</vt:lpstr>
      <vt:lpstr>“STREET”</vt:lpstr>
      <vt:lpstr>DECISION ROLE</vt:lpstr>
      <vt:lpstr>DECISION ROLE</vt:lpstr>
      <vt:lpstr>SOME ADDTION CONSTRAIN</vt:lpstr>
      <vt:lpstr>Demo</vt:lpstr>
      <vt:lpstr>What if ?</vt:lpstr>
      <vt:lpstr>Vapnik-Chervonenkis Dimension VC维</vt:lpstr>
      <vt:lpstr>机器学习的基础架构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软间隔</vt:lpstr>
      <vt:lpstr>目录</vt:lpstr>
      <vt:lpstr>为什么提出软间隔</vt:lpstr>
      <vt:lpstr>如何在模型中实现软间隔</vt:lpstr>
      <vt:lpstr>如何在模型中实现软间隔</vt:lpstr>
      <vt:lpstr>如何在模型中实现软间隔</vt:lpstr>
      <vt:lpstr>如何在模型中实现软间隔</vt:lpstr>
      <vt:lpstr>支持向量</vt:lpstr>
      <vt:lpstr>正则化问题</vt:lpstr>
      <vt:lpstr>SMO-Sequential Minimal Optimization</vt:lpstr>
      <vt:lpstr>论文</vt:lpstr>
      <vt:lpstr>SMO概念</vt:lpstr>
      <vt:lpstr>SMO基本思想</vt:lpstr>
      <vt:lpstr>定义目标函数</vt:lpstr>
      <vt:lpstr>定义目标函数</vt:lpstr>
      <vt:lpstr>定义目标函数</vt:lpstr>
      <vt:lpstr>定义目标函数</vt:lpstr>
      <vt:lpstr>定义目标函数</vt:lpstr>
      <vt:lpstr>定义目标函数</vt:lpstr>
      <vt:lpstr>定义目标函数</vt:lpstr>
      <vt:lpstr>对原始解修剪</vt:lpstr>
      <vt:lpstr>对原始解修剪</vt:lpstr>
      <vt:lpstr>临界情况</vt:lpstr>
      <vt:lpstr>启发式选择变量</vt:lpstr>
      <vt:lpstr>启发式选择变量</vt:lpstr>
      <vt:lpstr>启发式选择变量</vt:lpstr>
      <vt:lpstr>阈值b的计算</vt:lpstr>
      <vt:lpstr>阈值b的计算-推导</vt:lpstr>
      <vt:lpstr>阈值b的计算</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支持向量回归(SVR)</vt:lpstr>
      <vt:lpstr>支持向量机的实现</vt:lpstr>
      <vt:lpstr>支持向量机的实现</vt:lpstr>
      <vt:lpstr>支持向量机的实现</vt:lpstr>
      <vt:lpstr>支持向量机的实现</vt:lpstr>
      <vt:lpstr>支持向量机的实现</vt:lpstr>
      <vt:lpstr>支持向量机的实现</vt:lpstr>
      <vt:lpstr>支持向量机的实现</vt:lpstr>
      <vt:lpstr>支持向量机的实现</vt:lpstr>
      <vt:lpstr>支持向量机的实现</vt:lpstr>
      <vt:lpstr>支持向量机的实现</vt:lpstr>
      <vt:lpstr>支持向量机的实现</vt:lpstr>
      <vt:lpstr>支持向量机的实现</vt:lpstr>
      <vt:lpstr>PowerPoint 演示文稿</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User</cp:lastModifiedBy>
  <cp:revision>689</cp:revision>
  <dcterms:created xsi:type="dcterms:W3CDTF">2018-04-21T11:14:54Z</dcterms:created>
  <dcterms:modified xsi:type="dcterms:W3CDTF">2018-06-23T11:23:03Z</dcterms:modified>
</cp:coreProperties>
</file>